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33"/>
  </p:notesMasterIdLst>
  <p:handoutMasterIdLst>
    <p:handoutMasterId r:id="rId34"/>
  </p:handoutMasterIdLst>
  <p:sldIdLst>
    <p:sldId id="5475" r:id="rId2"/>
    <p:sldId id="5476" r:id="rId3"/>
    <p:sldId id="5477" r:id="rId4"/>
    <p:sldId id="5478" r:id="rId5"/>
    <p:sldId id="5498" r:id="rId6"/>
    <p:sldId id="5490" r:id="rId7"/>
    <p:sldId id="5491" r:id="rId8"/>
    <p:sldId id="5492" r:id="rId9"/>
    <p:sldId id="5493" r:id="rId10"/>
    <p:sldId id="5485" r:id="rId11"/>
    <p:sldId id="5479" r:id="rId12"/>
    <p:sldId id="5482" r:id="rId13"/>
    <p:sldId id="5481" r:id="rId14"/>
    <p:sldId id="5483" r:id="rId15"/>
    <p:sldId id="5480" r:id="rId16"/>
    <p:sldId id="5486" r:id="rId17"/>
    <p:sldId id="5484" r:id="rId18"/>
    <p:sldId id="5487" r:id="rId19"/>
    <p:sldId id="5488" r:id="rId20"/>
    <p:sldId id="5489" r:id="rId21"/>
    <p:sldId id="5495" r:id="rId22"/>
    <p:sldId id="5497" r:id="rId23"/>
    <p:sldId id="5499" r:id="rId24"/>
    <p:sldId id="5500" r:id="rId25"/>
    <p:sldId id="5505" r:id="rId26"/>
    <p:sldId id="5504" r:id="rId27"/>
    <p:sldId id="5501" r:id="rId28"/>
    <p:sldId id="5502" r:id="rId29"/>
    <p:sldId id="5503" r:id="rId30"/>
    <p:sldId id="5506" r:id="rId31"/>
    <p:sldId id="1431" r:id="rId32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DBD"/>
    <a:srgbClr val="FBE6D7"/>
    <a:srgbClr val="ED7C31"/>
    <a:srgbClr val="009193"/>
    <a:srgbClr val="843C19"/>
    <a:srgbClr val="FF7E79"/>
    <a:srgbClr val="5696CE"/>
    <a:srgbClr val="009051"/>
    <a:srgbClr val="BF900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5652" autoAdjust="0"/>
  </p:normalViewPr>
  <p:slideViewPr>
    <p:cSldViewPr>
      <p:cViewPr varScale="1">
        <p:scale>
          <a:sx n="89" d="100"/>
          <a:sy n="89" d="100"/>
        </p:scale>
        <p:origin x="1152" y="4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60" d="100"/>
          <a:sy n="160" d="100"/>
        </p:scale>
        <p:origin x="3384" y="-32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odirdellagostin/Downloads/Scholarly_Output_vs_Publication_Year%20-%202025-06-20T150558.7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odirdellagostin/Library/CloudStorage/Dropbox/AA%20-%20Odir/ABC/Brics%20-%20Odir%20e%20Jorge/Scimago%20Country%20Rank%202000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err="1"/>
              <a:t>Share</a:t>
            </a:r>
            <a:r>
              <a:rPr lang="pt-BR" sz="1600" b="1" dirty="0"/>
              <a:t> </a:t>
            </a:r>
            <a:r>
              <a:rPr lang="pt-BR" sz="1600" b="1" dirty="0" err="1"/>
              <a:t>of</a:t>
            </a:r>
            <a:r>
              <a:rPr lang="pt-BR" sz="1600" b="1" dirty="0"/>
              <a:t> G7 </a:t>
            </a:r>
            <a:r>
              <a:rPr lang="pt-BR" sz="1600" b="1" dirty="0" err="1"/>
              <a:t>and</a:t>
            </a:r>
            <a:r>
              <a:rPr lang="pt-BR" sz="1600" b="1" dirty="0"/>
              <a:t> BRICS in </a:t>
            </a:r>
            <a:r>
              <a:rPr lang="pt-BR" sz="1600" b="1" dirty="0" err="1"/>
              <a:t>the</a:t>
            </a:r>
            <a:r>
              <a:rPr lang="pt-BR" sz="1600" b="1" dirty="0"/>
              <a:t> world </a:t>
            </a:r>
            <a:r>
              <a:rPr lang="pt-BR" sz="1600" b="1" dirty="0" err="1"/>
              <a:t>scholarly</a:t>
            </a:r>
            <a:r>
              <a:rPr lang="pt-BR" sz="1600" b="1" baseline="0" dirty="0"/>
              <a:t> outputs</a:t>
            </a:r>
            <a:r>
              <a:rPr lang="pt-BR" sz="16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Data!$A$20</c:f>
              <c:strCache>
                <c:ptCount val="1"/>
                <c:pt idx="0">
                  <c:v>BRICS - Brazil, Russia, India, China, South Africa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4-0A4D-80DE-7379C4FAA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Data!$B$19:$AD$19</c:f>
              <c:numCache>
                <c:formatCode>General</c:formatCode>
                <c:ptCount val="29"/>
                <c:pt idx="0">
                  <c:v>1996</c:v>
                </c:pt>
                <c:pt idx="2">
                  <c:v>1998</c:v>
                </c:pt>
                <c:pt idx="4">
                  <c:v>2000</c:v>
                </c:pt>
                <c:pt idx="6">
                  <c:v>2002</c:v>
                </c:pt>
                <c:pt idx="8">
                  <c:v>2004</c:v>
                </c:pt>
                <c:pt idx="10">
                  <c:v>2006</c:v>
                </c:pt>
                <c:pt idx="12">
                  <c:v>2008</c:v>
                </c:pt>
                <c:pt idx="14">
                  <c:v>2010</c:v>
                </c:pt>
                <c:pt idx="16">
                  <c:v>2012</c:v>
                </c:pt>
                <c:pt idx="18">
                  <c:v>2014</c:v>
                </c:pt>
                <c:pt idx="20">
                  <c:v>2016</c:v>
                </c:pt>
                <c:pt idx="22">
                  <c:v>2018</c:v>
                </c:pt>
                <c:pt idx="24">
                  <c:v>2020</c:v>
                </c:pt>
                <c:pt idx="26">
                  <c:v>2022</c:v>
                </c:pt>
                <c:pt idx="28">
                  <c:v>2024</c:v>
                </c:pt>
              </c:numCache>
            </c:numRef>
          </c:cat>
          <c:val>
            <c:numRef>
              <c:f>Data!$B$20:$AD$20</c:f>
              <c:numCache>
                <c:formatCode>0.0</c:formatCode>
                <c:ptCount val="29"/>
                <c:pt idx="0">
                  <c:v>8.5963264061997648</c:v>
                </c:pt>
                <c:pt idx="1">
                  <c:v>8.8603090894697889</c:v>
                </c:pt>
                <c:pt idx="2">
                  <c:v>9.491163948976256</c:v>
                </c:pt>
                <c:pt idx="3">
                  <c:v>9.5407092112395446</c:v>
                </c:pt>
                <c:pt idx="4">
                  <c:v>9.9527935546331765</c:v>
                </c:pt>
                <c:pt idx="5">
                  <c:v>10.494108346987318</c:v>
                </c:pt>
                <c:pt idx="6">
                  <c:v>10.629188123019318</c:v>
                </c:pt>
                <c:pt idx="7">
                  <c:v>11.257925472399457</c:v>
                </c:pt>
                <c:pt idx="8">
                  <c:v>12.968373535279623</c:v>
                </c:pt>
                <c:pt idx="9">
                  <c:v>14.707753310232205</c:v>
                </c:pt>
                <c:pt idx="10">
                  <c:v>15.943306471704958</c:v>
                </c:pt>
                <c:pt idx="11">
                  <c:v>16.718743874682637</c:v>
                </c:pt>
                <c:pt idx="12">
                  <c:v>18.301305608667519</c:v>
                </c:pt>
                <c:pt idx="13">
                  <c:v>19.988102719624258</c:v>
                </c:pt>
                <c:pt idx="14">
                  <c:v>21.106385652813913</c:v>
                </c:pt>
                <c:pt idx="15">
                  <c:v>22.663039153902446</c:v>
                </c:pt>
                <c:pt idx="16">
                  <c:v>23.046148789166139</c:v>
                </c:pt>
                <c:pt idx="17">
                  <c:v>23.880161396555458</c:v>
                </c:pt>
                <c:pt idx="18">
                  <c:v>25.53379977518594</c:v>
                </c:pt>
                <c:pt idx="19">
                  <c:v>25.454927668813387</c:v>
                </c:pt>
                <c:pt idx="20">
                  <c:v>26.798196992864426</c:v>
                </c:pt>
                <c:pt idx="21">
                  <c:v>27.93234530162561</c:v>
                </c:pt>
                <c:pt idx="22">
                  <c:v>29.873381282153634</c:v>
                </c:pt>
                <c:pt idx="23">
                  <c:v>32.5693534268744</c:v>
                </c:pt>
                <c:pt idx="24">
                  <c:v>33.936927335016414</c:v>
                </c:pt>
                <c:pt idx="25">
                  <c:v>34.89765548608721</c:v>
                </c:pt>
                <c:pt idx="26">
                  <c:v>37.84384794733122</c:v>
                </c:pt>
                <c:pt idx="27">
                  <c:v>38.494218475217181</c:v>
                </c:pt>
                <c:pt idx="28">
                  <c:v>40.984578310975444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A4-0A4D-80DE-7379C4FAA059}"/>
            </c:ext>
          </c:extLst>
        </c:ser>
        <c:ser>
          <c:idx val="1"/>
          <c:order val="1"/>
          <c:tx>
            <c:strRef>
              <c:f>Data!$A$21</c:f>
              <c:strCache>
                <c:ptCount val="1"/>
                <c:pt idx="0">
                  <c:v>G7 (USA, Canada, UK, Germany, France, Italy, Japan)</c:v>
                </c:pt>
              </c:strCache>
            </c:strRef>
          </c:tx>
          <c:spPr>
            <a:ln w="34925" cap="rnd">
              <a:solidFill>
                <a:srgbClr val="0602FF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4-0A4D-80DE-7379C4FAA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602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Data!$B$19:$AD$19</c:f>
              <c:numCache>
                <c:formatCode>General</c:formatCode>
                <c:ptCount val="29"/>
                <c:pt idx="0">
                  <c:v>1996</c:v>
                </c:pt>
                <c:pt idx="2">
                  <c:v>1998</c:v>
                </c:pt>
                <c:pt idx="4">
                  <c:v>2000</c:v>
                </c:pt>
                <c:pt idx="6">
                  <c:v>2002</c:v>
                </c:pt>
                <c:pt idx="8">
                  <c:v>2004</c:v>
                </c:pt>
                <c:pt idx="10">
                  <c:v>2006</c:v>
                </c:pt>
                <c:pt idx="12">
                  <c:v>2008</c:v>
                </c:pt>
                <c:pt idx="14">
                  <c:v>2010</c:v>
                </c:pt>
                <c:pt idx="16">
                  <c:v>2012</c:v>
                </c:pt>
                <c:pt idx="18">
                  <c:v>2014</c:v>
                </c:pt>
                <c:pt idx="20">
                  <c:v>2016</c:v>
                </c:pt>
                <c:pt idx="22">
                  <c:v>2018</c:v>
                </c:pt>
                <c:pt idx="24">
                  <c:v>2020</c:v>
                </c:pt>
                <c:pt idx="26">
                  <c:v>2022</c:v>
                </c:pt>
                <c:pt idx="28">
                  <c:v>2024</c:v>
                </c:pt>
              </c:numCache>
            </c:numRef>
          </c:cat>
          <c:val>
            <c:numRef>
              <c:f>Data!$B$21:$AD$21</c:f>
              <c:numCache>
                <c:formatCode>0.0</c:formatCode>
                <c:ptCount val="29"/>
                <c:pt idx="0">
                  <c:v>61.022409840788661</c:v>
                </c:pt>
                <c:pt idx="1">
                  <c:v>60.499893499034151</c:v>
                </c:pt>
                <c:pt idx="2">
                  <c:v>59.695252485063847</c:v>
                </c:pt>
                <c:pt idx="3">
                  <c:v>59.182937612628095</c:v>
                </c:pt>
                <c:pt idx="4">
                  <c:v>58.372456726158539</c:v>
                </c:pt>
                <c:pt idx="5">
                  <c:v>54.013149872383728</c:v>
                </c:pt>
                <c:pt idx="6">
                  <c:v>54.18326214067082</c:v>
                </c:pt>
                <c:pt idx="7">
                  <c:v>55.641196686883454</c:v>
                </c:pt>
                <c:pt idx="8">
                  <c:v>55.37890312495076</c:v>
                </c:pt>
                <c:pt idx="9">
                  <c:v>54.031822650468243</c:v>
                </c:pt>
                <c:pt idx="10">
                  <c:v>53.501069171485582</c:v>
                </c:pt>
                <c:pt idx="11">
                  <c:v>52.553274407299874</c:v>
                </c:pt>
                <c:pt idx="12">
                  <c:v>51.225577842787708</c:v>
                </c:pt>
                <c:pt idx="13">
                  <c:v>50.252575819974076</c:v>
                </c:pt>
                <c:pt idx="14">
                  <c:v>48.997823231091878</c:v>
                </c:pt>
                <c:pt idx="15">
                  <c:v>47.716934465318538</c:v>
                </c:pt>
                <c:pt idx="16">
                  <c:v>47.89205980139721</c:v>
                </c:pt>
                <c:pt idx="17">
                  <c:v>47.360289030410499</c:v>
                </c:pt>
                <c:pt idx="18">
                  <c:v>45.835110745143368</c:v>
                </c:pt>
                <c:pt idx="19">
                  <c:v>46.514047625284363</c:v>
                </c:pt>
                <c:pt idx="20">
                  <c:v>45.830593781855249</c:v>
                </c:pt>
                <c:pt idx="21">
                  <c:v>45.416302922642899</c:v>
                </c:pt>
                <c:pt idx="22">
                  <c:v>44.353321571182036</c:v>
                </c:pt>
                <c:pt idx="23">
                  <c:v>41.382131089115823</c:v>
                </c:pt>
                <c:pt idx="24">
                  <c:v>40.183069395232238</c:v>
                </c:pt>
                <c:pt idx="25">
                  <c:v>39.383611324963375</c:v>
                </c:pt>
                <c:pt idx="26">
                  <c:v>37.524318785914026</c:v>
                </c:pt>
                <c:pt idx="27">
                  <c:v>36.105235449955089</c:v>
                </c:pt>
                <c:pt idx="28">
                  <c:v>34.690507380702854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A4-0A4D-80DE-7379C4FAA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03248"/>
        <c:axId val="28178528"/>
      </c:lineChart>
      <c:catAx>
        <c:axId val="283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78528"/>
        <c:crosses val="autoZero"/>
        <c:auto val="1"/>
        <c:lblAlgn val="ctr"/>
        <c:lblOffset val="100"/>
        <c:noMultiLvlLbl val="0"/>
      </c:catAx>
      <c:valAx>
        <c:axId val="2817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0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Planilha2!$A$13</c:f>
              <c:strCache>
                <c:ptCount val="1"/>
                <c:pt idx="0">
                  <c:v>Asiatic 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Planilha2!$B$13:$N$13</c:f>
              <c:numCache>
                <c:formatCode>0.0%</c:formatCode>
                <c:ptCount val="13"/>
                <c:pt idx="0">
                  <c:v>0.17837069553807752</c:v>
                </c:pt>
                <c:pt idx="1">
                  <c:v>0.18760810830375185</c:v>
                </c:pt>
                <c:pt idx="2">
                  <c:v>0.20353429815060428</c:v>
                </c:pt>
                <c:pt idx="3">
                  <c:v>0.23042079098866239</c:v>
                </c:pt>
                <c:pt idx="4">
                  <c:v>0.24402526346468481</c:v>
                </c:pt>
                <c:pt idx="5">
                  <c:v>0.26149768001558787</c:v>
                </c:pt>
                <c:pt idx="6">
                  <c:v>0.28361607923530729</c:v>
                </c:pt>
                <c:pt idx="7">
                  <c:v>0.28361607923530729</c:v>
                </c:pt>
                <c:pt idx="8">
                  <c:v>0.27898503845316353</c:v>
                </c:pt>
                <c:pt idx="9">
                  <c:v>0.29789606871921603</c:v>
                </c:pt>
                <c:pt idx="10">
                  <c:v>0.32693176739749602</c:v>
                </c:pt>
                <c:pt idx="11">
                  <c:v>0.36104559005171133</c:v>
                </c:pt>
                <c:pt idx="12">
                  <c:v>0.38931140067027553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C-0544-8A21-C26510E7D6D9}"/>
            </c:ext>
          </c:extLst>
        </c:ser>
        <c:ser>
          <c:idx val="1"/>
          <c:order val="1"/>
          <c:tx>
            <c:strRef>
              <c:f>Planilha2!$A$14</c:f>
              <c:strCache>
                <c:ptCount val="1"/>
                <c:pt idx="0">
                  <c:v>Western Europe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Planilha2!$B$14:$N$14</c:f>
              <c:numCache>
                <c:formatCode>0.0%</c:formatCode>
                <c:ptCount val="13"/>
                <c:pt idx="0">
                  <c:v>0.35173624658603198</c:v>
                </c:pt>
                <c:pt idx="1">
                  <c:v>0.34135095652365749</c:v>
                </c:pt>
                <c:pt idx="2">
                  <c:v>0.33205581738877843</c:v>
                </c:pt>
                <c:pt idx="3">
                  <c:v>0.3236627467250191</c:v>
                </c:pt>
                <c:pt idx="4">
                  <c:v>0.3203675092237479</c:v>
                </c:pt>
                <c:pt idx="5">
                  <c:v>0.30935445122251509</c:v>
                </c:pt>
                <c:pt idx="6">
                  <c:v>0.29460446427706838</c:v>
                </c:pt>
                <c:pt idx="7">
                  <c:v>0.29460446427706838</c:v>
                </c:pt>
                <c:pt idx="8">
                  <c:v>0.29386427206178595</c:v>
                </c:pt>
                <c:pt idx="9">
                  <c:v>0.27928752610678781</c:v>
                </c:pt>
                <c:pt idx="10">
                  <c:v>0.26084112632653195</c:v>
                </c:pt>
                <c:pt idx="11">
                  <c:v>0.24898096643797796</c:v>
                </c:pt>
                <c:pt idx="12">
                  <c:v>0.23504855237240785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C-0544-8A21-C26510E7D6D9}"/>
            </c:ext>
          </c:extLst>
        </c:ser>
        <c:ser>
          <c:idx val="2"/>
          <c:order val="2"/>
          <c:tx>
            <c:strRef>
              <c:f>Planilha2!$A$15</c:f>
              <c:strCache>
                <c:ptCount val="1"/>
                <c:pt idx="0">
                  <c:v>Northern 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Planilha2!$B$15:$N$15</c:f>
              <c:numCache>
                <c:formatCode>0.0%</c:formatCode>
                <c:ptCount val="13"/>
                <c:pt idx="0">
                  <c:v>0.31516216065572289</c:v>
                </c:pt>
                <c:pt idx="1">
                  <c:v>0.30898171888152676</c:v>
                </c:pt>
                <c:pt idx="2">
                  <c:v>0.30416063374398489</c:v>
                </c:pt>
                <c:pt idx="3">
                  <c:v>0.28553326749104152</c:v>
                </c:pt>
                <c:pt idx="4">
                  <c:v>0.26395733561194684</c:v>
                </c:pt>
                <c:pt idx="5">
                  <c:v>0.25262135756023718</c:v>
                </c:pt>
                <c:pt idx="6">
                  <c:v>0.22700376684413878</c:v>
                </c:pt>
                <c:pt idx="7">
                  <c:v>0.22700376684413878</c:v>
                </c:pt>
                <c:pt idx="8">
                  <c:v>0.21808219120442399</c:v>
                </c:pt>
                <c:pt idx="9">
                  <c:v>0.2063919420099648</c:v>
                </c:pt>
                <c:pt idx="10">
                  <c:v>0.18106994683866837</c:v>
                </c:pt>
                <c:pt idx="11">
                  <c:v>0.16382372059901207</c:v>
                </c:pt>
                <c:pt idx="12">
                  <c:v>0.154309854909779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C-0544-8A21-C26510E7D6D9}"/>
            </c:ext>
          </c:extLst>
        </c:ser>
        <c:ser>
          <c:idx val="3"/>
          <c:order val="3"/>
          <c:tx>
            <c:strRef>
              <c:f>Planilha2!$A$16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Planilha2!$B$16:$N$16</c:f>
              <c:numCache>
                <c:formatCode>0.0%</c:formatCode>
                <c:ptCount val="13"/>
                <c:pt idx="0">
                  <c:v>2.085815819721399E-2</c:v>
                </c:pt>
                <c:pt idx="1">
                  <c:v>2.403080841054165E-2</c:v>
                </c:pt>
                <c:pt idx="2">
                  <c:v>2.6737200258505577E-2</c:v>
                </c:pt>
                <c:pt idx="3">
                  <c:v>2.831600995711684E-2</c:v>
                </c:pt>
                <c:pt idx="4">
                  <c:v>3.1633149851956359E-2</c:v>
                </c:pt>
                <c:pt idx="5">
                  <c:v>3.5530984157300723E-2</c:v>
                </c:pt>
                <c:pt idx="6">
                  <c:v>4.1047949368328777E-2</c:v>
                </c:pt>
                <c:pt idx="7">
                  <c:v>4.1047949368328777E-2</c:v>
                </c:pt>
                <c:pt idx="8">
                  <c:v>4.4608509872853676E-2</c:v>
                </c:pt>
                <c:pt idx="9">
                  <c:v>4.5527940455344022E-2</c:v>
                </c:pt>
                <c:pt idx="10">
                  <c:v>5.326617852068756E-2</c:v>
                </c:pt>
                <c:pt idx="11">
                  <c:v>5.8040652219108445E-2</c:v>
                </c:pt>
                <c:pt idx="12">
                  <c:v>6.2843966921429587E-2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C-0544-8A21-C26510E7D6D9}"/>
            </c:ext>
          </c:extLst>
        </c:ser>
        <c:ser>
          <c:idx val="4"/>
          <c:order val="4"/>
          <c:tx>
            <c:strRef>
              <c:f>Planilha2!$A$17</c:f>
              <c:strCache>
                <c:ptCount val="1"/>
                <c:pt idx="0">
                  <c:v>Eastern 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Planilha2!$B$17:$N$17</c:f>
              <c:numCache>
                <c:formatCode>0.0%</c:formatCode>
                <c:ptCount val="13"/>
                <c:pt idx="0">
                  <c:v>6.5928561636716149E-2</c:v>
                </c:pt>
                <c:pt idx="1">
                  <c:v>6.7460960363678227E-2</c:v>
                </c:pt>
                <c:pt idx="2">
                  <c:v>6.2051471432656817E-2</c:v>
                </c:pt>
                <c:pt idx="3">
                  <c:v>5.5753612759208128E-2</c:v>
                </c:pt>
                <c:pt idx="4">
                  <c:v>5.8280590717299581E-2</c:v>
                </c:pt>
                <c:pt idx="5">
                  <c:v>5.6455095222495102E-2</c:v>
                </c:pt>
                <c:pt idx="6">
                  <c:v>6.0243304068567614E-2</c:v>
                </c:pt>
                <c:pt idx="7">
                  <c:v>6.0243304068567614E-2</c:v>
                </c:pt>
                <c:pt idx="8">
                  <c:v>6.5958141751267838E-2</c:v>
                </c:pt>
                <c:pt idx="9">
                  <c:v>6.9569040263385687E-2</c:v>
                </c:pt>
                <c:pt idx="10">
                  <c:v>7.295071237518426E-2</c:v>
                </c:pt>
                <c:pt idx="11">
                  <c:v>6.3833974433146409E-2</c:v>
                </c:pt>
                <c:pt idx="12">
                  <c:v>5.7831336755367731E-2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C-0544-8A21-C26510E7D6D9}"/>
            </c:ext>
          </c:extLst>
        </c:ser>
        <c:ser>
          <c:idx val="5"/>
          <c:order val="5"/>
          <c:tx>
            <c:strRef>
              <c:f>Planilha2!$A$18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Planilha2!$B$18:$N$18</c:f>
              <c:numCache>
                <c:formatCode>0.0%</c:formatCode>
                <c:ptCount val="13"/>
                <c:pt idx="0">
                  <c:v>2.7263537993151728E-2</c:v>
                </c:pt>
                <c:pt idx="1">
                  <c:v>2.9695011351156451E-2</c:v>
                </c:pt>
                <c:pt idx="2">
                  <c:v>2.9603729866176078E-2</c:v>
                </c:pt>
                <c:pt idx="3">
                  <c:v>3.3080244375257008E-2</c:v>
                </c:pt>
                <c:pt idx="4">
                  <c:v>3.5848419211891185E-2</c:v>
                </c:pt>
                <c:pt idx="5">
                  <c:v>3.6253994220201889E-2</c:v>
                </c:pt>
                <c:pt idx="6">
                  <c:v>3.9093040993266617E-2</c:v>
                </c:pt>
                <c:pt idx="7">
                  <c:v>3.9093040993266617E-2</c:v>
                </c:pt>
                <c:pt idx="8">
                  <c:v>4.083340959798535E-2</c:v>
                </c:pt>
                <c:pt idx="9">
                  <c:v>4.2859047158186253E-2</c:v>
                </c:pt>
                <c:pt idx="10">
                  <c:v>4.4554298597261226E-2</c:v>
                </c:pt>
                <c:pt idx="11">
                  <c:v>4.1202727708023482E-2</c:v>
                </c:pt>
                <c:pt idx="12">
                  <c:v>3.8936967478466748E-2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C-0544-8A21-C26510E7D6D9}"/>
            </c:ext>
          </c:extLst>
        </c:ser>
        <c:ser>
          <c:idx val="6"/>
          <c:order val="6"/>
          <c:tx>
            <c:strRef>
              <c:f>Planilha2!$A$19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Planilha2!$B$19:$N$19</c:f>
              <c:numCache>
                <c:formatCode>0.0%</c:formatCode>
                <c:ptCount val="13"/>
                <c:pt idx="0">
                  <c:v>1.2664634982231549E-2</c:v>
                </c:pt>
                <c:pt idx="1">
                  <c:v>1.3255310362609643E-2</c:v>
                </c:pt>
                <c:pt idx="2">
                  <c:v>1.3796158895361536E-2</c:v>
                </c:pt>
                <c:pt idx="3">
                  <c:v>1.4539152910767785E-2</c:v>
                </c:pt>
                <c:pt idx="4">
                  <c:v>1.6301359881830044E-2</c:v>
                </c:pt>
                <c:pt idx="5">
                  <c:v>1.8179813245001918E-2</c:v>
                </c:pt>
                <c:pt idx="6">
                  <c:v>2.2634387134515582E-2</c:v>
                </c:pt>
                <c:pt idx="7">
                  <c:v>2.2634387134515582E-2</c:v>
                </c:pt>
                <c:pt idx="8">
                  <c:v>2.5087388771949756E-2</c:v>
                </c:pt>
                <c:pt idx="9">
                  <c:v>2.7169726249374478E-2</c:v>
                </c:pt>
                <c:pt idx="10">
                  <c:v>3.0964849820905676E-2</c:v>
                </c:pt>
                <c:pt idx="11">
                  <c:v>3.5443271368190726E-2</c:v>
                </c:pt>
                <c:pt idx="12">
                  <c:v>3.6132415689152139E-2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C-0544-8A21-C26510E7D6D9}"/>
            </c:ext>
          </c:extLst>
        </c:ser>
        <c:ser>
          <c:idx val="7"/>
          <c:order val="7"/>
          <c:tx>
            <c:strRef>
              <c:f>Planilha2!$A$20</c:f>
              <c:strCache>
                <c:ptCount val="1"/>
                <c:pt idx="0">
                  <c:v>Pacific Region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Planilha2!$B$12:$N$12</c:f>
              <c:strCache>
                <c:ptCount val="13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</c:strCache>
            </c:strRef>
          </c:cat>
          <c:val>
            <c:numRef>
              <c:f>Planilha2!$B$20:$N$20</c:f>
              <c:numCache>
                <c:formatCode>0.0%</c:formatCode>
                <c:ptCount val="13"/>
                <c:pt idx="0">
                  <c:v>2.8016004410854195E-2</c:v>
                </c:pt>
                <c:pt idx="1">
                  <c:v>2.7617125803077947E-2</c:v>
                </c:pt>
                <c:pt idx="2">
                  <c:v>2.8060690263932393E-2</c:v>
                </c:pt>
                <c:pt idx="3">
                  <c:v>2.8694174792927216E-2</c:v>
                </c:pt>
                <c:pt idx="4">
                  <c:v>2.9586372036643285E-2</c:v>
                </c:pt>
                <c:pt idx="5">
                  <c:v>3.0106624356660221E-2</c:v>
                </c:pt>
                <c:pt idx="6">
                  <c:v>3.1757008078806957E-2</c:v>
                </c:pt>
                <c:pt idx="7">
                  <c:v>3.1757008078806957E-2</c:v>
                </c:pt>
                <c:pt idx="8">
                  <c:v>3.258104828656995E-2</c:v>
                </c:pt>
                <c:pt idx="9">
                  <c:v>3.1298709037740957E-2</c:v>
                </c:pt>
                <c:pt idx="10">
                  <c:v>2.9421120123264921E-2</c:v>
                </c:pt>
                <c:pt idx="11">
                  <c:v>2.7629097182829625E-2</c:v>
                </c:pt>
                <c:pt idx="12">
                  <c:v>2.5585505203121379E-2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AC-0544-8A21-C26510E7D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73833152"/>
        <c:axId val="773834864"/>
      </c:barChart>
      <c:catAx>
        <c:axId val="7738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834864"/>
        <c:crosses val="autoZero"/>
        <c:auto val="1"/>
        <c:lblAlgn val="ctr"/>
        <c:lblOffset val="100"/>
        <c:noMultiLvlLbl val="0"/>
      </c:catAx>
      <c:valAx>
        <c:axId val="7738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383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118AB3F-05D5-C54F-9554-290312B57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2099E1-A417-E34D-9C3A-F9E50C6EE9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CCCB1B-838F-B348-9119-ACC601A90FAA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D5D999-49B6-5A44-8F3F-B7B52F64C8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4F3ADD-6F7C-FE4A-B0BE-E6E1F2EFD2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7EA662-0D33-3B48-BB83-7F4DAD6DE1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BD66DDF-4DDF-E045-BCF2-C49603DB8F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77DC7E-5DB3-1343-A993-3C51EE370D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D017D1-B2D8-544C-95DB-B0BD518BFD99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4DA3B96-6FD9-AA4A-A718-4715C01E2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A4B11BA-5B3C-3249-8B20-0910A67B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D91F31-EDFB-3340-AF95-83F32E105F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47827-3812-6046-A634-D96ABD3B5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D30A7B-8CC7-C545-8711-4B1A3B96F4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“Good morning, colleagues. I’m Odir Dellagostin, speaking alongside Jorge Guimarães. On behalf of the Brazilian Academy of Sciences, thank you for joining us in Rio.</a:t>
            </a:r>
          </a:p>
          <a:p>
            <a:r>
              <a:rPr lang="en-US" noProof="0" dirty="0"/>
              <a:t>Our theme—</a:t>
            </a:r>
            <a:r>
              <a:rPr lang="en-US" i="1" noProof="0" dirty="0"/>
              <a:t>Scientific Aspects of South-South Cooperation and BRICS Partnerships for Social, Economic and Environmental Development</a:t>
            </a:r>
            <a:r>
              <a:rPr lang="en-US" noProof="0" dirty="0"/>
              <a:t>—asks two big questions:</a:t>
            </a:r>
          </a:p>
          <a:p>
            <a:r>
              <a:rPr lang="en-US" b="1" noProof="0" dirty="0"/>
              <a:t>Where is research power shifting?</a:t>
            </a:r>
            <a:endParaRPr lang="en-US" noProof="0" dirty="0"/>
          </a:p>
          <a:p>
            <a:r>
              <a:rPr lang="en-US" b="1" noProof="0" dirty="0"/>
              <a:t>How can we translate that momentum into shared prosperity and sustainability?</a:t>
            </a:r>
            <a:endParaRPr lang="en-US" noProof="0" dirty="0"/>
          </a:p>
          <a:p>
            <a:r>
              <a:rPr lang="en-US" noProof="0" dirty="0"/>
              <a:t>We will open with data on the dramatic rise of BRICS-Plus science, move to priority collaboration areas—energy, health, AI, food systems—and finish with concrete policy actions for the decade ahead. Let’s get started.”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30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Asiatic Region</a:t>
            </a:r>
            <a:r>
              <a:rPr lang="en-US" noProof="0" dirty="0"/>
              <a:t> – Exhibits the most pronounced growth, expanding its share from 17.8 % to 38.9 %; now constitutes the largest contributor to global scholarly output.</a:t>
            </a:r>
          </a:p>
          <a:p>
            <a:r>
              <a:rPr lang="en-US" b="1" noProof="0" dirty="0"/>
              <a:t>Western Europe</a:t>
            </a:r>
            <a:r>
              <a:rPr lang="en-US" noProof="0" dirty="0"/>
              <a:t> – Records a gradual decline from 35.2 % to 23.5 %, yet remains a leading hub of research activity.</a:t>
            </a:r>
          </a:p>
          <a:p>
            <a:r>
              <a:rPr lang="en-US" b="1" noProof="0" dirty="0"/>
              <a:t>Northern America</a:t>
            </a:r>
            <a:r>
              <a:rPr lang="en-US" noProof="0" dirty="0"/>
              <a:t> – Declines markedly from 31.5 % to 15.4 %, reflecting increased global competition and redistribution of research capacity.</a:t>
            </a:r>
          </a:p>
          <a:p>
            <a:r>
              <a:rPr lang="en-US" b="1" noProof="0" dirty="0"/>
              <a:t>Middle East</a:t>
            </a:r>
            <a:r>
              <a:rPr lang="en-US" noProof="0" dirty="0"/>
              <a:t> – Triples its contribution, rising from 2.1 % to 6.3 %, driven by sustained investment in research and development.</a:t>
            </a:r>
          </a:p>
          <a:p>
            <a:r>
              <a:rPr lang="en-US" b="1" noProof="0" dirty="0"/>
              <a:t>Eastern Europe</a:t>
            </a:r>
            <a:r>
              <a:rPr lang="en-US" noProof="0" dirty="0"/>
              <a:t> – Maintains a relatively stable range (5–7 %), ending at 5.8 %; indicates consistent output amid structural challenges.</a:t>
            </a:r>
          </a:p>
          <a:p>
            <a:r>
              <a:rPr lang="en-US" b="1" noProof="0" dirty="0"/>
              <a:t>Latin America</a:t>
            </a:r>
            <a:r>
              <a:rPr lang="en-US" noProof="0" dirty="0"/>
              <a:t> – Advances modestly from 2.7 % to 3.6 %, with recent stagnation highlighting the need for stronger research support mechanisms.</a:t>
            </a:r>
          </a:p>
          <a:p>
            <a:r>
              <a:rPr lang="en-US" b="1" noProof="0" dirty="0"/>
              <a:t>Africa</a:t>
            </a:r>
            <a:r>
              <a:rPr lang="en-US" noProof="0" dirty="0"/>
              <a:t> – Grows from 1.3 % to 3.6 %, representing one of the highest proportional increases, though from a low initial base.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86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“Brazilian Research Portfolio (2020-2024)”</a:t>
            </a:r>
          </a:p>
          <a:p>
            <a:r>
              <a:rPr lang="en-US" b="1" noProof="0" dirty="0"/>
              <a:t>Life-science dominance.</a:t>
            </a:r>
            <a:br>
              <a:rPr lang="en-US" noProof="0" dirty="0"/>
            </a:br>
            <a:r>
              <a:rPr lang="en-US" i="1" noProof="0" dirty="0"/>
              <a:t>Medicine</a:t>
            </a:r>
            <a:r>
              <a:rPr lang="en-US" noProof="0" dirty="0"/>
              <a:t> leads with </a:t>
            </a:r>
            <a:r>
              <a:rPr lang="en-US" b="1" noProof="0" dirty="0"/>
              <a:t>26 %</a:t>
            </a:r>
            <a:r>
              <a:rPr lang="en-US" noProof="0" dirty="0"/>
              <a:t> of total publications. </a:t>
            </a:r>
            <a:r>
              <a:rPr lang="en-US" i="1" noProof="0" dirty="0"/>
              <a:t>Agricultural &amp; Biological Sciences</a:t>
            </a:r>
            <a:r>
              <a:rPr lang="en-US" noProof="0" dirty="0"/>
              <a:t> add another </a:t>
            </a:r>
            <a:r>
              <a:rPr lang="en-US" b="1" noProof="0" dirty="0"/>
              <a:t>17.3 %</a:t>
            </a:r>
            <a:r>
              <a:rPr lang="en-US" noProof="0" dirty="0"/>
              <a:t>, and </a:t>
            </a:r>
            <a:r>
              <a:rPr lang="en-US" i="1" noProof="0" dirty="0"/>
              <a:t>Genetics &amp; Molecular Biology</a:t>
            </a:r>
            <a:r>
              <a:rPr lang="en-US" noProof="0" dirty="0"/>
              <a:t> </a:t>
            </a:r>
            <a:r>
              <a:rPr lang="en-US" b="1" noProof="0" dirty="0"/>
              <a:t>10 %</a:t>
            </a:r>
            <a:r>
              <a:rPr lang="en-US" noProof="0" dirty="0"/>
              <a:t>—reflecting Brazil’s historic strengths in public health, tropical medicine, and </a:t>
            </a:r>
            <a:r>
              <a:rPr lang="en-US" noProof="0" dirty="0" err="1"/>
              <a:t>agri</a:t>
            </a:r>
            <a:r>
              <a:rPr lang="en-US" noProof="0" dirty="0"/>
              <a:t>-innovation.</a:t>
            </a:r>
          </a:p>
          <a:p>
            <a:r>
              <a:rPr lang="en-US" b="1" noProof="0" dirty="0"/>
              <a:t>Engineering &amp; technology backbone.</a:t>
            </a:r>
            <a:br>
              <a:rPr lang="en-US" noProof="0" dirty="0"/>
            </a:br>
            <a:r>
              <a:rPr lang="en-US" noProof="0" dirty="0"/>
              <a:t>Combined </a:t>
            </a:r>
            <a:r>
              <a:rPr lang="en-US" i="1" noProof="0" dirty="0"/>
              <a:t>Engineering</a:t>
            </a:r>
            <a:r>
              <a:rPr lang="en-US" noProof="0" dirty="0"/>
              <a:t> (</a:t>
            </a:r>
            <a:r>
              <a:rPr lang="en-US" b="1" noProof="0" dirty="0"/>
              <a:t>12.5 %</a:t>
            </a:r>
            <a:r>
              <a:rPr lang="en-US" noProof="0" dirty="0"/>
              <a:t>) and </a:t>
            </a:r>
            <a:r>
              <a:rPr lang="en-US" i="1" noProof="0" dirty="0"/>
              <a:t>Computer Science</a:t>
            </a:r>
            <a:r>
              <a:rPr lang="en-US" noProof="0" dirty="0"/>
              <a:t> (</a:t>
            </a:r>
            <a:r>
              <a:rPr lang="en-US" b="1" noProof="0" dirty="0"/>
              <a:t>9.2 %</a:t>
            </a:r>
            <a:r>
              <a:rPr lang="en-US" noProof="0" dirty="0"/>
              <a:t>) signal an expanding tech sector. Add </a:t>
            </a:r>
            <a:r>
              <a:rPr lang="en-US" i="1" noProof="0" dirty="0"/>
              <a:t>Materials</a:t>
            </a:r>
            <a:r>
              <a:rPr lang="en-US" noProof="0" dirty="0"/>
              <a:t> (</a:t>
            </a:r>
            <a:r>
              <a:rPr lang="en-US" b="1" noProof="0" dirty="0"/>
              <a:t>6.4 %</a:t>
            </a:r>
            <a:r>
              <a:rPr lang="en-US" noProof="0" dirty="0"/>
              <a:t>) and </a:t>
            </a:r>
            <a:r>
              <a:rPr lang="en-US" i="1" noProof="0" dirty="0"/>
              <a:t>Chemical Engineering</a:t>
            </a:r>
            <a:r>
              <a:rPr lang="en-US" noProof="0" dirty="0"/>
              <a:t> (</a:t>
            </a:r>
            <a:r>
              <a:rPr lang="en-US" b="1" noProof="0" dirty="0"/>
              <a:t>4.2 %</a:t>
            </a:r>
            <a:r>
              <a:rPr lang="en-US" noProof="0" dirty="0"/>
              <a:t>) and nearly one-third of output serves industrial and digital transformation needs.</a:t>
            </a:r>
          </a:p>
          <a:p>
            <a:r>
              <a:rPr lang="en-US" b="1" noProof="0" dirty="0"/>
              <a:t>Environmental focus.</a:t>
            </a:r>
            <a:br>
              <a:rPr lang="en-US" noProof="0" dirty="0"/>
            </a:br>
            <a:r>
              <a:rPr lang="en-US" i="1" noProof="0" dirty="0"/>
              <a:t>Environmental Science</a:t>
            </a:r>
            <a:r>
              <a:rPr lang="en-US" noProof="0" dirty="0"/>
              <a:t> accounts for </a:t>
            </a:r>
            <a:r>
              <a:rPr lang="en-US" b="1" noProof="0" dirty="0"/>
              <a:t>9.9 %</a:t>
            </a:r>
            <a:r>
              <a:rPr lang="en-US" noProof="0" dirty="0"/>
              <a:t>, underscoring Brazil’s role in sustainability and Amazon-related research. </a:t>
            </a:r>
            <a:r>
              <a:rPr lang="en-US" i="1" noProof="0" dirty="0"/>
              <a:t>Earth &amp; Planetary Sciences</a:t>
            </a:r>
            <a:r>
              <a:rPr lang="en-US" noProof="0" dirty="0"/>
              <a:t> contribute another </a:t>
            </a:r>
            <a:r>
              <a:rPr lang="en-US" b="1" noProof="0" dirty="0"/>
              <a:t>4.9 %</a:t>
            </a:r>
            <a:r>
              <a:rPr lang="en-US" noProof="0" dirty="0"/>
              <a:t>.</a:t>
            </a:r>
          </a:p>
          <a:p>
            <a:r>
              <a:rPr lang="en-US" b="1" noProof="0" dirty="0"/>
              <a:t>Balanced social contribution.</a:t>
            </a:r>
            <a:br>
              <a:rPr lang="en-US" noProof="0" dirty="0"/>
            </a:br>
            <a:r>
              <a:rPr lang="en-US" i="1" noProof="0" dirty="0"/>
              <a:t>Social Sciences</a:t>
            </a:r>
            <a:r>
              <a:rPr lang="en-US" noProof="0" dirty="0"/>
              <a:t> deliver </a:t>
            </a:r>
            <a:r>
              <a:rPr lang="en-US" b="1" noProof="0" dirty="0"/>
              <a:t>12.2 %</a:t>
            </a:r>
            <a:r>
              <a:rPr lang="en-US" noProof="0" dirty="0"/>
              <a:t>—a sizable share compared with many peer nations—while </a:t>
            </a:r>
            <a:r>
              <a:rPr lang="en-US" i="1" noProof="0" dirty="0"/>
              <a:t>Arts &amp; Humanities</a:t>
            </a:r>
            <a:r>
              <a:rPr lang="en-US" noProof="0" dirty="0"/>
              <a:t> hold </a:t>
            </a:r>
            <a:r>
              <a:rPr lang="en-US" b="1" noProof="0" dirty="0"/>
              <a:t>4 %</a:t>
            </a:r>
            <a:r>
              <a:rPr lang="en-US" noProof="0" dirty="0"/>
              <a:t>, supporting broader societal engagement.</a:t>
            </a:r>
          </a:p>
          <a:p>
            <a:r>
              <a:rPr lang="en-US" b="1" noProof="0" dirty="0"/>
              <a:t>Growth trajectory.</a:t>
            </a:r>
            <a:br>
              <a:rPr lang="en-US" noProof="0" dirty="0"/>
            </a:br>
            <a:r>
              <a:rPr lang="en-US" noProof="0" dirty="0"/>
              <a:t>The inset line chart shows a steady climb in overall publication volume through 2023, with only a mild dip in 2024—likely reflecting post-pandemic funding adjustments.</a:t>
            </a:r>
          </a:p>
          <a:p>
            <a:r>
              <a:rPr lang="en-US" b="1" noProof="0" dirty="0"/>
              <a:t>Key takeaway.</a:t>
            </a:r>
            <a:br>
              <a:rPr lang="en-US" noProof="0" dirty="0"/>
            </a:br>
            <a:r>
              <a:rPr lang="en-US" noProof="0" dirty="0"/>
              <a:t>Brazil fields a </a:t>
            </a:r>
            <a:r>
              <a:rPr lang="en-US" b="1" noProof="0" dirty="0"/>
              <a:t>diverse yet life-science-heavy</a:t>
            </a:r>
            <a:r>
              <a:rPr lang="en-US" noProof="0" dirty="0"/>
              <a:t> research portfolio, complemented by solid engineering and environmental programs—positioning the country to tackle health, food-security, and sustainability challenges while advancing its digital economy.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5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Russian Portfolio (2020-24)</a:t>
            </a:r>
            <a:endParaRPr lang="en-US" noProof="0" dirty="0"/>
          </a:p>
          <a:p>
            <a:r>
              <a:rPr lang="en-US" b="1" noProof="0" dirty="0"/>
              <a:t>Physical-science heavy:</a:t>
            </a:r>
            <a:r>
              <a:rPr lang="en-US" noProof="0" dirty="0"/>
              <a:t> Physics &amp; Astronomy (21%), Engineering (20%) and Materials Science (14%) dominate—mirroring Russia’s space, nuclear and advanced-manufacturing priorities.</a:t>
            </a:r>
          </a:p>
          <a:p>
            <a:r>
              <a:rPr lang="en-US" b="1" noProof="0" dirty="0"/>
              <a:t>Digital &amp; chemical anchors:</a:t>
            </a:r>
            <a:r>
              <a:rPr lang="en-US" noProof="0" dirty="0"/>
              <a:t> Computer Science (12%) plus Mathematics and Chemistry (~10% each) support modelling, cybersecurity and high-tech processes.</a:t>
            </a:r>
          </a:p>
          <a:p>
            <a:r>
              <a:rPr lang="en-US" b="1" noProof="0" dirty="0"/>
              <a:t>Health &amp; life sciences:</a:t>
            </a:r>
            <a:r>
              <a:rPr lang="en-US" noProof="0" dirty="0"/>
              <a:t> Medicine (16%) and Biochemistry/Genetics (8%) form a solid biomedical layer.</a:t>
            </a:r>
          </a:p>
          <a:p>
            <a:r>
              <a:rPr lang="en-US" b="1" noProof="0" dirty="0"/>
              <a:t>Planet &amp; environment:</a:t>
            </a:r>
            <a:r>
              <a:rPr lang="en-US" noProof="0" dirty="0"/>
              <a:t> Earth &amp; Planetary Sciences (11%) and Environmental Science (10%) back Arctic, climate and resource studies; Energy research sits at 7%.</a:t>
            </a:r>
          </a:p>
          <a:p>
            <a:r>
              <a:rPr lang="en-US" b="1" noProof="0" dirty="0"/>
              <a:t>Balanced social input:</a:t>
            </a:r>
            <a:r>
              <a:rPr lang="en-US" noProof="0" dirty="0"/>
              <a:t> Social Sciences (11%) and Arts &amp; Humanities (7%) keep policy and cultural angles in view.</a:t>
            </a:r>
          </a:p>
          <a:p>
            <a:r>
              <a:rPr lang="en-US" b="1" noProof="0" dirty="0"/>
              <a:t>Key takeaway.</a:t>
            </a:r>
            <a:br>
              <a:rPr lang="en-US" noProof="0" dirty="0"/>
            </a:br>
            <a:r>
              <a:rPr lang="en-US" noProof="0" dirty="0"/>
              <a:t>Russia’s portfolio skews toward physics, engineering, and computational disciplines, complemented by solid medical and environmental programs—positioning the country for space exploration, advanced materials, and energy innovation while maintaining a diverse scientific base.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1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Indian Portfolio (2020-24)</a:t>
            </a:r>
            <a:endParaRPr lang="en-US" noProof="0" dirty="0"/>
          </a:p>
          <a:p>
            <a:r>
              <a:rPr lang="en-US" b="1" noProof="0" dirty="0"/>
              <a:t>Tech-centric profile:</a:t>
            </a:r>
            <a:r>
              <a:rPr lang="en-US" noProof="0" dirty="0"/>
              <a:t> Engineering leads with </a:t>
            </a:r>
            <a:r>
              <a:rPr lang="en-US" b="1" noProof="0" dirty="0"/>
              <a:t>31.5%</a:t>
            </a:r>
            <a:r>
              <a:rPr lang="en-US" noProof="0" dirty="0"/>
              <a:t>, followed by Computer Science at </a:t>
            </a:r>
            <a:r>
              <a:rPr lang="en-US" b="1" noProof="0" dirty="0"/>
              <a:t>24.9%</a:t>
            </a:r>
            <a:r>
              <a:rPr lang="en-US" noProof="0" dirty="0"/>
              <a:t>—underlining India’s push for digital infrastructure, semiconductors, and start-up innovation.</a:t>
            </a:r>
          </a:p>
          <a:p>
            <a:r>
              <a:rPr lang="en-US" b="1" noProof="0" dirty="0"/>
              <a:t>Strong fundamentals:</a:t>
            </a:r>
            <a:r>
              <a:rPr lang="en-US" noProof="0" dirty="0"/>
              <a:t> Physics &amp; Astronomy (</a:t>
            </a:r>
            <a:r>
              <a:rPr lang="en-US" b="1" noProof="0" dirty="0"/>
              <a:t>13.9%</a:t>
            </a:r>
            <a:r>
              <a:rPr lang="en-US" noProof="0" dirty="0"/>
              <a:t>), Materials Science (</a:t>
            </a:r>
            <a:r>
              <a:rPr lang="en-US" b="1" noProof="0" dirty="0"/>
              <a:t>13.3%</a:t>
            </a:r>
            <a:r>
              <a:rPr lang="en-US" noProof="0" dirty="0"/>
              <a:t>), and Mathematics (</a:t>
            </a:r>
            <a:r>
              <a:rPr lang="en-US" b="1" noProof="0" dirty="0"/>
              <a:t>11.1%</a:t>
            </a:r>
            <a:r>
              <a:rPr lang="en-US" noProof="0" dirty="0"/>
              <a:t>) show depth in core STEM areas that feed high-tech industries.</a:t>
            </a:r>
          </a:p>
          <a:p>
            <a:r>
              <a:rPr lang="en-US" b="1" noProof="0" dirty="0"/>
              <a:t>Health sciences:</a:t>
            </a:r>
            <a:r>
              <a:rPr lang="en-US" noProof="0" dirty="0"/>
              <a:t> Medicine contributes </a:t>
            </a:r>
            <a:r>
              <a:rPr lang="en-US" b="1" noProof="0" dirty="0"/>
              <a:t>18.9%</a:t>
            </a:r>
            <a:r>
              <a:rPr lang="en-US" noProof="0" dirty="0"/>
              <a:t>, while Biochemistry / Genetics add </a:t>
            </a:r>
            <a:r>
              <a:rPr lang="en-US" b="1" noProof="0" dirty="0"/>
              <a:t>9.2%</a:t>
            </a:r>
            <a:r>
              <a:rPr lang="en-US" noProof="0" dirty="0"/>
              <a:t> and Pharma-related fields </a:t>
            </a:r>
            <a:r>
              <a:rPr lang="en-US" b="1" noProof="0" dirty="0"/>
              <a:t>4.3%</a:t>
            </a:r>
            <a:r>
              <a:rPr lang="en-US" noProof="0" dirty="0"/>
              <a:t>, reflecting India’s role in vaccines and generics.</a:t>
            </a:r>
          </a:p>
          <a:p>
            <a:r>
              <a:rPr lang="en-US" b="1" noProof="0" dirty="0"/>
              <a:t>Sustainability angle:</a:t>
            </a:r>
            <a:r>
              <a:rPr lang="en-US" noProof="0" dirty="0"/>
              <a:t> Environmental Science (</a:t>
            </a:r>
            <a:r>
              <a:rPr lang="en-US" b="1" noProof="0" dirty="0"/>
              <a:t>8.1%</a:t>
            </a:r>
            <a:r>
              <a:rPr lang="en-US" noProof="0" dirty="0"/>
              <a:t>) and Energy (</a:t>
            </a:r>
            <a:r>
              <a:rPr lang="en-US" b="1" noProof="0" dirty="0"/>
              <a:t>7.8%</a:t>
            </a:r>
            <a:r>
              <a:rPr lang="en-US" noProof="0" dirty="0"/>
              <a:t>) support national goals for green growth and climate resilience.</a:t>
            </a:r>
          </a:p>
          <a:p>
            <a:r>
              <a:rPr lang="en-US" b="1" noProof="0" dirty="0"/>
              <a:t>Social &amp; decision research:</a:t>
            </a:r>
            <a:r>
              <a:rPr lang="en-US" noProof="0" dirty="0"/>
              <a:t> Social Sciences (</a:t>
            </a:r>
            <a:r>
              <a:rPr lang="en-US" b="1" noProof="0" dirty="0"/>
              <a:t>6.3%</a:t>
            </a:r>
            <a:r>
              <a:rPr lang="en-US" noProof="0" dirty="0"/>
              <a:t>) and Decision Sciences (</a:t>
            </a:r>
            <a:r>
              <a:rPr lang="en-US" b="1" noProof="0" dirty="0"/>
              <a:t>6.5%</a:t>
            </a:r>
            <a:r>
              <a:rPr lang="en-US" noProof="0" dirty="0"/>
              <a:t>) provide insights for policy, management, and data-driven governance.</a:t>
            </a:r>
          </a:p>
          <a:p>
            <a:r>
              <a:rPr lang="en-US" b="1" noProof="0" dirty="0"/>
              <a:t>Trend:</a:t>
            </a:r>
            <a:r>
              <a:rPr lang="en-US" noProof="0" dirty="0"/>
              <a:t> Inset chart shows an uninterrupted, steep climb—roughly tripling total publications since 2010—signaling accelerating research capacity and global influence.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14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Chinese Portfolio (2020-24)</a:t>
            </a:r>
            <a:endParaRPr lang="en-US" noProof="0" dirty="0"/>
          </a:p>
          <a:p>
            <a:r>
              <a:rPr lang="en-US" b="1" noProof="0" dirty="0"/>
              <a:t>Engineering powerhouse:</a:t>
            </a:r>
            <a:r>
              <a:rPr lang="en-US" noProof="0" dirty="0"/>
              <a:t> Engineering leads with </a:t>
            </a:r>
            <a:r>
              <a:rPr lang="en-US" b="1" noProof="0" dirty="0"/>
              <a:t>30.4%</a:t>
            </a:r>
            <a:r>
              <a:rPr lang="en-US" noProof="0" dirty="0"/>
              <a:t>, underpinned by massive infrastructure, aerospace, and manufacturing programs.</a:t>
            </a:r>
          </a:p>
          <a:p>
            <a:r>
              <a:rPr lang="en-US" b="1" noProof="0" dirty="0"/>
              <a:t>Digital &amp; data stack:</a:t>
            </a:r>
            <a:r>
              <a:rPr lang="en-US" noProof="0" dirty="0"/>
              <a:t> Computer Science (</a:t>
            </a:r>
            <a:r>
              <a:rPr lang="en-US" b="1" noProof="0" dirty="0"/>
              <a:t>18.9%</a:t>
            </a:r>
            <a:r>
              <a:rPr lang="en-US" noProof="0" dirty="0"/>
              <a:t>) and Mathematics (</a:t>
            </a:r>
            <a:r>
              <a:rPr lang="en-US" b="1" noProof="0" dirty="0"/>
              <a:t>10.2%</a:t>
            </a:r>
            <a:r>
              <a:rPr lang="en-US" noProof="0" dirty="0"/>
              <a:t>) fuel AI, big-data, and fintech expansion.</a:t>
            </a:r>
          </a:p>
          <a:p>
            <a:r>
              <a:rPr lang="en-US" b="1" noProof="0" dirty="0"/>
              <a:t>Core STEM depth:</a:t>
            </a:r>
            <a:r>
              <a:rPr lang="en-US" noProof="0" dirty="0"/>
              <a:t> Physics &amp; Astronomy (</a:t>
            </a:r>
            <a:r>
              <a:rPr lang="en-US" b="1" noProof="0" dirty="0"/>
              <a:t>15.3%</a:t>
            </a:r>
            <a:r>
              <a:rPr lang="en-US" noProof="0" dirty="0"/>
              <a:t>), Materials Science (</a:t>
            </a:r>
            <a:r>
              <a:rPr lang="en-US" b="1" noProof="0" dirty="0"/>
              <a:t>16.6%</a:t>
            </a:r>
            <a:r>
              <a:rPr lang="en-US" noProof="0" dirty="0"/>
              <a:t>), and Chemistry (</a:t>
            </a:r>
            <a:r>
              <a:rPr lang="en-US" b="1" noProof="0" dirty="0"/>
              <a:t>12.1%</a:t>
            </a:r>
            <a:r>
              <a:rPr lang="en-US" noProof="0" dirty="0"/>
              <a:t>) provide the scientific backbone for high-tech industries.</a:t>
            </a:r>
          </a:p>
          <a:p>
            <a:r>
              <a:rPr lang="en-US" b="1" noProof="0" dirty="0"/>
              <a:t>Life-science scale:</a:t>
            </a:r>
            <a:r>
              <a:rPr lang="en-US" noProof="0" dirty="0"/>
              <a:t> Medicine (</a:t>
            </a:r>
            <a:r>
              <a:rPr lang="en-US" b="1" noProof="0" dirty="0"/>
              <a:t>17.2%</a:t>
            </a:r>
            <a:r>
              <a:rPr lang="en-US" noProof="0" dirty="0"/>
              <a:t>) and Biochemistry/Genetics (</a:t>
            </a:r>
            <a:r>
              <a:rPr lang="en-US" b="1" noProof="0" dirty="0"/>
              <a:t>11.5%</a:t>
            </a:r>
            <a:r>
              <a:rPr lang="en-US" noProof="0" dirty="0"/>
              <a:t>) reflect huge investments in biotech, vaccines, and precision health.</a:t>
            </a:r>
          </a:p>
          <a:p>
            <a:r>
              <a:rPr lang="en-US" b="1" noProof="0" dirty="0"/>
              <a:t>Green agenda:</a:t>
            </a:r>
            <a:r>
              <a:rPr lang="en-US" noProof="0" dirty="0"/>
              <a:t> Environmental Science (</a:t>
            </a:r>
            <a:r>
              <a:rPr lang="en-US" b="1" noProof="0" dirty="0"/>
              <a:t>9.8%</a:t>
            </a:r>
            <a:r>
              <a:rPr lang="en-US" noProof="0" dirty="0"/>
              <a:t>), Energy research (</a:t>
            </a:r>
            <a:r>
              <a:rPr lang="en-US" b="1" noProof="0" dirty="0"/>
              <a:t>7.6%</a:t>
            </a:r>
            <a:r>
              <a:rPr lang="en-US" noProof="0" dirty="0"/>
              <a:t>), and Agri-Biological Sciences (</a:t>
            </a:r>
            <a:r>
              <a:rPr lang="en-US" b="1" noProof="0" dirty="0"/>
              <a:t>8.1%</a:t>
            </a:r>
            <a:r>
              <a:rPr lang="en-US" noProof="0" dirty="0"/>
              <a:t>) support carbon-neutral and food-security goals.</a:t>
            </a:r>
          </a:p>
          <a:p>
            <a:r>
              <a:rPr lang="en-US" b="1" noProof="0" dirty="0"/>
              <a:t>Trend:</a:t>
            </a:r>
            <a:r>
              <a:rPr lang="en-US" noProof="0" dirty="0"/>
              <a:t> Inset chart shows an unbroken, steep climb—China now produces over </a:t>
            </a:r>
            <a:r>
              <a:rPr lang="en-US" b="1" noProof="0" dirty="0"/>
              <a:t>1.2 million</a:t>
            </a:r>
            <a:r>
              <a:rPr lang="en-US" noProof="0" dirty="0"/>
              <a:t> papers a year, leading global output and driving BRICS-Plus growth.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4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South African Portfolio (2020-24)</a:t>
            </a:r>
            <a:endParaRPr lang="en-US" noProof="0" dirty="0"/>
          </a:p>
          <a:p>
            <a:r>
              <a:rPr lang="en-US" b="1" noProof="0" dirty="0"/>
              <a:t>Health &amp; society lead:</a:t>
            </a:r>
            <a:r>
              <a:rPr lang="en-US" noProof="0" dirty="0"/>
              <a:t> Medicine accounts for </a:t>
            </a:r>
            <a:r>
              <a:rPr lang="en-US" b="1" noProof="0" dirty="0"/>
              <a:t>23.4%</a:t>
            </a:r>
            <a:r>
              <a:rPr lang="en-US" noProof="0" dirty="0"/>
              <a:t> of publications and Social Sciences </a:t>
            </a:r>
            <a:r>
              <a:rPr lang="en-US" b="1" noProof="0" dirty="0"/>
              <a:t>22.5%</a:t>
            </a:r>
            <a:r>
              <a:rPr lang="en-US" noProof="0" dirty="0"/>
              <a:t>, reflecting South Africa’s global-health focus and social-transformation agenda.</a:t>
            </a:r>
          </a:p>
          <a:p>
            <a:r>
              <a:rPr lang="en-US" b="1" noProof="0" dirty="0"/>
              <a:t>Agri-bioscience &amp; environment:</a:t>
            </a:r>
            <a:r>
              <a:rPr lang="en-US" noProof="0" dirty="0"/>
              <a:t> Agricultural/Biological Sciences contribute </a:t>
            </a:r>
            <a:r>
              <a:rPr lang="en-US" b="1" noProof="0" dirty="0"/>
              <a:t>11.7%</a:t>
            </a:r>
            <a:r>
              <a:rPr lang="en-US" noProof="0" dirty="0"/>
              <a:t> and Environmental Science </a:t>
            </a:r>
            <a:r>
              <a:rPr lang="en-US" b="1" noProof="0" dirty="0"/>
              <a:t>10.8%</a:t>
            </a:r>
            <a:r>
              <a:rPr lang="en-US" noProof="0" dirty="0"/>
              <a:t>, aligning with food security and climate-adaptation priorities.</a:t>
            </a:r>
          </a:p>
          <a:p>
            <a:r>
              <a:rPr lang="en-US" b="1" noProof="0" dirty="0"/>
              <a:t>Engineering &amp; tech backbone:</a:t>
            </a:r>
            <a:r>
              <a:rPr lang="en-US" noProof="0" dirty="0"/>
              <a:t> Engineering stands at </a:t>
            </a:r>
            <a:r>
              <a:rPr lang="en-US" b="1" noProof="0" dirty="0"/>
              <a:t>12.7%</a:t>
            </a:r>
            <a:r>
              <a:rPr lang="en-US" noProof="0" dirty="0"/>
              <a:t>, Computer Science </a:t>
            </a:r>
            <a:r>
              <a:rPr lang="en-US" b="1" noProof="0" dirty="0"/>
              <a:t>8.7%</a:t>
            </a:r>
            <a:r>
              <a:rPr lang="en-US" noProof="0" dirty="0"/>
              <a:t>, and Materials Science </a:t>
            </a:r>
            <a:r>
              <a:rPr lang="en-US" b="1" noProof="0" dirty="0"/>
              <a:t>5.7%</a:t>
            </a:r>
            <a:r>
              <a:rPr lang="en-US" noProof="0" dirty="0"/>
              <a:t>, supporting infrastructure, mining, and digital innovation.</a:t>
            </a:r>
          </a:p>
          <a:p>
            <a:r>
              <a:rPr lang="en-US" b="1" noProof="0" dirty="0"/>
              <a:t>STEM fundamentals:</a:t>
            </a:r>
            <a:r>
              <a:rPr lang="en-US" noProof="0" dirty="0"/>
              <a:t> Physics &amp; Astronomy (</a:t>
            </a:r>
            <a:r>
              <a:rPr lang="en-US" b="1" noProof="0" dirty="0"/>
              <a:t>7.3%</a:t>
            </a:r>
            <a:r>
              <a:rPr lang="en-US" noProof="0" dirty="0"/>
              <a:t>) and Mathematics (</a:t>
            </a:r>
            <a:r>
              <a:rPr lang="en-US" b="1" noProof="0" dirty="0"/>
              <a:t>5.3%</a:t>
            </a:r>
            <a:r>
              <a:rPr lang="en-US" noProof="0" dirty="0"/>
              <a:t>) bolster advanced research capacity.</a:t>
            </a:r>
          </a:p>
          <a:p>
            <a:r>
              <a:rPr lang="en-US" b="1" noProof="0" dirty="0"/>
              <a:t>Business &amp; economics:</a:t>
            </a:r>
            <a:r>
              <a:rPr lang="en-US" noProof="0" dirty="0"/>
              <a:t> Business/Management (</a:t>
            </a:r>
            <a:r>
              <a:rPr lang="en-US" b="1" noProof="0" dirty="0"/>
              <a:t>6.5%</a:t>
            </a:r>
            <a:r>
              <a:rPr lang="en-US" noProof="0" dirty="0"/>
              <a:t>) and Economics/Finance (</a:t>
            </a:r>
            <a:r>
              <a:rPr lang="en-US" b="1" noProof="0" dirty="0"/>
              <a:t>4.5%</a:t>
            </a:r>
            <a:r>
              <a:rPr lang="en-US" noProof="0" dirty="0"/>
              <a:t>) provide insights for policy and growth strategies.</a:t>
            </a:r>
          </a:p>
          <a:p>
            <a:r>
              <a:rPr lang="en-US" b="1" noProof="0" dirty="0"/>
              <a:t>Trend:</a:t>
            </a:r>
            <a:r>
              <a:rPr lang="en-US" noProof="0" dirty="0"/>
              <a:t> The inset shows steady, uninterrupted growth—more than doubling output since 2010—highlighting expanding research capacity and diversified strengths.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9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Iranian Portfolio (2020-24)</a:t>
            </a:r>
            <a:endParaRPr lang="en-US" noProof="0" dirty="0"/>
          </a:p>
          <a:p>
            <a:r>
              <a:rPr lang="en-US" b="1" noProof="0" dirty="0"/>
              <a:t>Two pillars:</a:t>
            </a:r>
            <a:r>
              <a:rPr lang="en-US" noProof="0" dirty="0"/>
              <a:t> Medicine leads with </a:t>
            </a:r>
            <a:r>
              <a:rPr lang="en-US" b="1" noProof="0" dirty="0"/>
              <a:t>27%</a:t>
            </a:r>
            <a:r>
              <a:rPr lang="en-US" noProof="0" dirty="0"/>
              <a:t> of publications, while Engineering contributes </a:t>
            </a:r>
            <a:r>
              <a:rPr lang="en-US" b="1" noProof="0" dirty="0"/>
              <a:t>22.5%</a:t>
            </a:r>
            <a:r>
              <a:rPr lang="en-US" noProof="0" dirty="0"/>
              <a:t>—together almost half of Iran’s output.</a:t>
            </a:r>
          </a:p>
          <a:p>
            <a:r>
              <a:rPr lang="en-US" b="1" noProof="0" dirty="0"/>
              <a:t>Strong applied STEM:</a:t>
            </a:r>
            <a:r>
              <a:rPr lang="en-US" noProof="0" dirty="0"/>
              <a:t> Materials Science </a:t>
            </a:r>
            <a:r>
              <a:rPr lang="en-US" b="1" noProof="0" dirty="0"/>
              <a:t>12%</a:t>
            </a:r>
            <a:r>
              <a:rPr lang="en-US" noProof="0" dirty="0"/>
              <a:t>, Chemistry </a:t>
            </a:r>
            <a:r>
              <a:rPr lang="en-US" b="1" noProof="0" dirty="0"/>
              <a:t>10.6%</a:t>
            </a:r>
            <a:r>
              <a:rPr lang="en-US" noProof="0" dirty="0"/>
              <a:t>, Physics &amp; Astronomy </a:t>
            </a:r>
            <a:r>
              <a:rPr lang="en-US" b="1" noProof="0" dirty="0"/>
              <a:t>10.3%</a:t>
            </a:r>
            <a:r>
              <a:rPr lang="en-US" noProof="0" dirty="0"/>
              <a:t>, and Chemical Engineering </a:t>
            </a:r>
            <a:r>
              <a:rPr lang="en-US" b="1" noProof="0" dirty="0"/>
              <a:t>7.3%</a:t>
            </a:r>
            <a:r>
              <a:rPr lang="en-US" noProof="0" dirty="0"/>
              <a:t> support advances in energy, nanotech, and defense.</a:t>
            </a:r>
          </a:p>
          <a:p>
            <a:r>
              <a:rPr lang="en-US" b="1" noProof="0" dirty="0"/>
              <a:t>Computing &amp; </a:t>
            </a:r>
            <a:r>
              <a:rPr lang="en-US" b="1" noProof="0" dirty="0" err="1"/>
              <a:t>maths</a:t>
            </a:r>
            <a:r>
              <a:rPr lang="en-US" b="1" noProof="0" dirty="0"/>
              <a:t> base:</a:t>
            </a:r>
            <a:r>
              <a:rPr lang="en-US" noProof="0" dirty="0"/>
              <a:t> Computer Science </a:t>
            </a:r>
            <a:r>
              <a:rPr lang="en-US" b="1" noProof="0" dirty="0"/>
              <a:t>9.7%</a:t>
            </a:r>
            <a:r>
              <a:rPr lang="en-US" noProof="0" dirty="0"/>
              <a:t> and Mathematics </a:t>
            </a:r>
            <a:r>
              <a:rPr lang="en-US" b="1" noProof="0" dirty="0"/>
              <a:t>8.9%</a:t>
            </a:r>
            <a:r>
              <a:rPr lang="en-US" noProof="0" dirty="0"/>
              <a:t> underpin data analytics, AI, and modelling.</a:t>
            </a:r>
          </a:p>
          <a:p>
            <a:r>
              <a:rPr lang="en-US" b="1" noProof="0" dirty="0"/>
              <a:t>Life-science depth:</a:t>
            </a:r>
            <a:r>
              <a:rPr lang="en-US" noProof="0" dirty="0"/>
              <a:t> Biochemistry/Genetics </a:t>
            </a:r>
            <a:r>
              <a:rPr lang="en-US" b="1" noProof="0" dirty="0"/>
              <a:t>10.7%</a:t>
            </a:r>
            <a:r>
              <a:rPr lang="en-US" noProof="0" dirty="0"/>
              <a:t> and Agri-Biological Sciences </a:t>
            </a:r>
            <a:r>
              <a:rPr lang="en-US" b="1" noProof="0" dirty="0"/>
              <a:t>9.2%</a:t>
            </a:r>
            <a:r>
              <a:rPr lang="en-US" noProof="0" dirty="0"/>
              <a:t> align with pharma, food security, and biotech goals.</a:t>
            </a:r>
          </a:p>
          <a:p>
            <a:r>
              <a:rPr lang="en-US" b="1" noProof="0" dirty="0"/>
              <a:t>Environmental &amp; energy focus:</a:t>
            </a:r>
            <a:r>
              <a:rPr lang="en-US" noProof="0" dirty="0"/>
              <a:t> Environmental Science </a:t>
            </a:r>
            <a:r>
              <a:rPr lang="en-US" b="1" noProof="0" dirty="0"/>
              <a:t>9.2%</a:t>
            </a:r>
            <a:r>
              <a:rPr lang="en-US" noProof="0" dirty="0"/>
              <a:t> and Energy research </a:t>
            </a:r>
            <a:r>
              <a:rPr lang="en-US" b="1" noProof="0" dirty="0"/>
              <a:t>6.0%</a:t>
            </a:r>
            <a:r>
              <a:rPr lang="en-US" noProof="0" dirty="0"/>
              <a:t> target sustainability and resource management.</a:t>
            </a:r>
          </a:p>
          <a:p>
            <a:r>
              <a:rPr lang="en-US" b="1" noProof="0" dirty="0"/>
              <a:t>Trend:</a:t>
            </a:r>
            <a:r>
              <a:rPr lang="en-US" noProof="0" dirty="0"/>
              <a:t> Output grew rapidly to 2022, then levelled off—suggesting funding constraints but a still-expanding knowledge base across health, engineering, and applied sciences.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7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Indonesian Portfolio (2020-24)</a:t>
            </a:r>
            <a:endParaRPr lang="en-US" noProof="0" dirty="0"/>
          </a:p>
          <a:p>
            <a:r>
              <a:rPr lang="en-US" b="1" noProof="0" dirty="0"/>
              <a:t>Environmental &amp; Earth focus:</a:t>
            </a:r>
            <a:r>
              <a:rPr lang="en-US" noProof="0" dirty="0"/>
              <a:t> Environmental Science tops the chart at </a:t>
            </a:r>
            <a:r>
              <a:rPr lang="en-US" b="1" noProof="0" dirty="0"/>
              <a:t>20.4%</a:t>
            </a:r>
            <a:r>
              <a:rPr lang="en-US" noProof="0" dirty="0"/>
              <a:t>, with Earth &amp; Planetary Sciences adding </a:t>
            </a:r>
            <a:r>
              <a:rPr lang="en-US" b="1" noProof="0" dirty="0"/>
              <a:t>14.5%</a:t>
            </a:r>
            <a:r>
              <a:rPr lang="en-US" noProof="0" dirty="0"/>
              <a:t>—mirroring Indonesia’s priorities in climate resilience, marine ecosystems, and disaster risk.</a:t>
            </a:r>
          </a:p>
          <a:p>
            <a:r>
              <a:rPr lang="en-US" b="1" noProof="0" dirty="0"/>
              <a:t>STEM surge:</a:t>
            </a:r>
            <a:r>
              <a:rPr lang="en-US" noProof="0" dirty="0"/>
              <a:t> Engineering (</a:t>
            </a:r>
            <a:r>
              <a:rPr lang="en-US" b="1" noProof="0" dirty="0"/>
              <a:t>17.4%</a:t>
            </a:r>
            <a:r>
              <a:rPr lang="en-US" noProof="0" dirty="0"/>
              <a:t>), Physics &amp; Astronomy (</a:t>
            </a:r>
            <a:r>
              <a:rPr lang="en-US" b="1" noProof="0" dirty="0"/>
              <a:t>16.0%</a:t>
            </a:r>
            <a:r>
              <a:rPr lang="en-US" noProof="0" dirty="0"/>
              <a:t>), and Computer Science (</a:t>
            </a:r>
            <a:r>
              <a:rPr lang="en-US" b="1" noProof="0" dirty="0"/>
              <a:t>15.9%</a:t>
            </a:r>
            <a:r>
              <a:rPr lang="en-US" noProof="0" dirty="0"/>
              <a:t>) show rapid expansion in infrastructure, space­-tech, and digital innovation.</a:t>
            </a:r>
          </a:p>
          <a:p>
            <a:r>
              <a:rPr lang="en-US" b="1" noProof="0" dirty="0"/>
              <a:t>Strong social dimension:</a:t>
            </a:r>
            <a:r>
              <a:rPr lang="en-US" noProof="0" dirty="0"/>
              <a:t> Social Sciences hold </a:t>
            </a:r>
            <a:r>
              <a:rPr lang="en-US" b="1" noProof="0" dirty="0"/>
              <a:t>16.5%</a:t>
            </a:r>
            <a:r>
              <a:rPr lang="en-US" noProof="0" dirty="0"/>
              <a:t>, underscoring research on governance, development, and socio-economic transformation.</a:t>
            </a:r>
          </a:p>
          <a:p>
            <a:r>
              <a:rPr lang="en-US" b="1" noProof="0" dirty="0"/>
              <a:t>Health &amp; bio-resources:</a:t>
            </a:r>
            <a:r>
              <a:rPr lang="en-US" noProof="0" dirty="0"/>
              <a:t> Medicine (</a:t>
            </a:r>
            <a:r>
              <a:rPr lang="en-US" b="1" noProof="0" dirty="0"/>
              <a:t>13.6%</a:t>
            </a:r>
            <a:r>
              <a:rPr lang="en-US" noProof="0" dirty="0"/>
              <a:t>) and Agricultural &amp; Biological Sciences (</a:t>
            </a:r>
            <a:r>
              <a:rPr lang="en-US" b="1" noProof="0" dirty="0"/>
              <a:t>10.2%</a:t>
            </a:r>
            <a:r>
              <a:rPr lang="en-US" noProof="0" dirty="0"/>
              <a:t>) support public-health advances and food security across the archipelago.</a:t>
            </a:r>
          </a:p>
          <a:p>
            <a:r>
              <a:rPr lang="en-US" b="1" noProof="0" dirty="0"/>
              <a:t>Business &amp; data-driven fields:</a:t>
            </a:r>
            <a:r>
              <a:rPr lang="en-US" noProof="0" dirty="0"/>
              <a:t> Decision Sciences (</a:t>
            </a:r>
            <a:r>
              <a:rPr lang="en-US" b="1" noProof="0" dirty="0"/>
              <a:t>6.8%</a:t>
            </a:r>
            <a:r>
              <a:rPr lang="en-US" noProof="0" dirty="0"/>
              <a:t>) and Business/Management (</a:t>
            </a:r>
            <a:r>
              <a:rPr lang="en-US" b="1" noProof="0" dirty="0"/>
              <a:t>6.5%</a:t>
            </a:r>
            <a:r>
              <a:rPr lang="en-US" noProof="0" dirty="0"/>
              <a:t>) feed Indonesia’s growing tech-startup and finance sectors.</a:t>
            </a:r>
          </a:p>
          <a:p>
            <a:r>
              <a:rPr lang="en-US" b="1" noProof="0" dirty="0"/>
              <a:t>Trend:</a:t>
            </a:r>
            <a:r>
              <a:rPr lang="en-US" noProof="0" dirty="0"/>
              <a:t> Output remained modest until mid-2010s, then accelerated sharply—more than quadrupling by 2024—highlighting a fast-maturing research ecosystem with both green and high-tech orientations.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41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Egyptian Portfolio (2020-24)</a:t>
            </a:r>
            <a:endParaRPr lang="en-US" noProof="0" dirty="0"/>
          </a:p>
          <a:p>
            <a:r>
              <a:rPr lang="en-US" b="1" noProof="0" dirty="0"/>
              <a:t>Twin engines:</a:t>
            </a:r>
            <a:r>
              <a:rPr lang="en-US" noProof="0" dirty="0"/>
              <a:t> Medicine leads with </a:t>
            </a:r>
            <a:r>
              <a:rPr lang="en-US" b="1" noProof="0" dirty="0"/>
              <a:t>23.6%</a:t>
            </a:r>
            <a:r>
              <a:rPr lang="en-US" noProof="0" dirty="0"/>
              <a:t> of publications and Engineering follows at </a:t>
            </a:r>
            <a:r>
              <a:rPr lang="en-US" b="1" noProof="0" dirty="0"/>
              <a:t>20.6%</a:t>
            </a:r>
            <a:r>
              <a:rPr lang="en-US" noProof="0" dirty="0"/>
              <a:t>, reflecting national priorities in health services and infrastructure.</a:t>
            </a:r>
          </a:p>
          <a:p>
            <a:r>
              <a:rPr lang="en-US" b="1" noProof="0" dirty="0"/>
              <a:t>Applied STEM depth:</a:t>
            </a:r>
            <a:r>
              <a:rPr lang="en-US" noProof="0" dirty="0"/>
              <a:t> Materials Science </a:t>
            </a:r>
            <a:r>
              <a:rPr lang="en-US" b="1" noProof="0" dirty="0"/>
              <a:t>13.7%</a:t>
            </a:r>
            <a:r>
              <a:rPr lang="en-US" noProof="0" dirty="0"/>
              <a:t>, Chemistry </a:t>
            </a:r>
            <a:r>
              <a:rPr lang="en-US" b="1" noProof="0" dirty="0"/>
              <a:t>13.2%</a:t>
            </a:r>
            <a:r>
              <a:rPr lang="en-US" noProof="0" dirty="0"/>
              <a:t>, and Computer Science </a:t>
            </a:r>
            <a:r>
              <a:rPr lang="en-US" b="1" noProof="0" dirty="0"/>
              <a:t>12.2%</a:t>
            </a:r>
            <a:r>
              <a:rPr lang="en-US" noProof="0" dirty="0"/>
              <a:t> support renewable-energy, manufacturing, and digital-transformation agendas.</a:t>
            </a:r>
          </a:p>
          <a:p>
            <a:r>
              <a:rPr lang="en-US" b="1" noProof="0" dirty="0"/>
              <a:t>Life-science capacity:</a:t>
            </a:r>
            <a:r>
              <a:rPr lang="en-US" noProof="0" dirty="0"/>
              <a:t> Biochemistry/Genetics </a:t>
            </a:r>
            <a:r>
              <a:rPr lang="en-US" b="1" noProof="0" dirty="0"/>
              <a:t>12.4%</a:t>
            </a:r>
            <a:r>
              <a:rPr lang="en-US" noProof="0" dirty="0"/>
              <a:t> and Agri-Biological Sciences </a:t>
            </a:r>
            <a:r>
              <a:rPr lang="en-US" b="1" noProof="0" dirty="0"/>
              <a:t>11.5%</a:t>
            </a:r>
            <a:r>
              <a:rPr lang="en-US" noProof="0" dirty="0"/>
              <a:t> underpin food security and biotech initiatives along the Nile Valley.</a:t>
            </a:r>
          </a:p>
          <a:p>
            <a:r>
              <a:rPr lang="en-US" b="1" noProof="0" dirty="0"/>
              <a:t>Environmental lens:</a:t>
            </a:r>
            <a:r>
              <a:rPr lang="en-US" noProof="0" dirty="0"/>
              <a:t> Environmental Science contributes </a:t>
            </a:r>
            <a:r>
              <a:rPr lang="en-US" b="1" noProof="0" dirty="0"/>
              <a:t>9.2%</a:t>
            </a:r>
            <a:r>
              <a:rPr lang="en-US" noProof="0" dirty="0"/>
              <a:t>, addressing water scarcity and climate adaptation; Energy research adds </a:t>
            </a:r>
            <a:r>
              <a:rPr lang="en-US" b="1" noProof="0" dirty="0"/>
              <a:t>5.9%</a:t>
            </a:r>
            <a:r>
              <a:rPr lang="en-US" noProof="0" dirty="0"/>
              <a:t>.</a:t>
            </a:r>
          </a:p>
          <a:p>
            <a:r>
              <a:rPr lang="en-US" b="1" noProof="0" dirty="0"/>
              <a:t>Physics &amp; </a:t>
            </a:r>
            <a:r>
              <a:rPr lang="en-US" b="1" noProof="0" dirty="0" err="1"/>
              <a:t>maths</a:t>
            </a:r>
            <a:r>
              <a:rPr lang="en-US" b="1" noProof="0" dirty="0"/>
              <a:t> fundamentals:</a:t>
            </a:r>
            <a:r>
              <a:rPr lang="en-US" noProof="0" dirty="0"/>
              <a:t> Physics &amp; Astronomy </a:t>
            </a:r>
            <a:r>
              <a:rPr lang="en-US" b="1" noProof="0" dirty="0"/>
              <a:t>10.9%</a:t>
            </a:r>
            <a:r>
              <a:rPr lang="en-US" noProof="0" dirty="0"/>
              <a:t> and Mathematics </a:t>
            </a:r>
            <a:r>
              <a:rPr lang="en-US" b="1" noProof="0" dirty="0"/>
              <a:t>8.0%</a:t>
            </a:r>
            <a:r>
              <a:rPr lang="en-US" noProof="0" dirty="0"/>
              <a:t> bolster Egypt’s emerging space and data-analytics programs.</a:t>
            </a:r>
          </a:p>
          <a:p>
            <a:r>
              <a:rPr lang="en-US" b="1" noProof="0" dirty="0"/>
              <a:t>Trajectory:</a:t>
            </a:r>
            <a:r>
              <a:rPr lang="en-US" noProof="0" dirty="0"/>
              <a:t> Inset chart shows a sharp rise since 2015—nearly quadrupling total output—driven by new research universities and expanded R&amp;D funding.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66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UAE Portfolio (2020-24)</a:t>
            </a:r>
            <a:endParaRPr lang="en-US" noProof="0" dirty="0"/>
          </a:p>
          <a:p>
            <a:r>
              <a:rPr lang="en-US" b="1" noProof="0" dirty="0"/>
              <a:t>High-tech core:</a:t>
            </a:r>
            <a:r>
              <a:rPr lang="en-US" noProof="0" dirty="0"/>
              <a:t> Engineering leads with </a:t>
            </a:r>
            <a:r>
              <a:rPr lang="en-US" b="1" noProof="0" dirty="0"/>
              <a:t>27.9%</a:t>
            </a:r>
            <a:r>
              <a:rPr lang="en-US" noProof="0" dirty="0"/>
              <a:t> of publications, closely followed by Computer Science at </a:t>
            </a:r>
            <a:r>
              <a:rPr lang="en-US" b="1" noProof="0" dirty="0"/>
              <a:t>25.9%</a:t>
            </a:r>
            <a:r>
              <a:rPr lang="en-US" noProof="0" dirty="0"/>
              <a:t>—evidence of the UAE’s push into AI, aerospace, and smart-city technologies.</a:t>
            </a:r>
          </a:p>
          <a:p>
            <a:r>
              <a:rPr lang="en-US" b="1" noProof="0" dirty="0"/>
              <a:t>STEM depth:</a:t>
            </a:r>
            <a:r>
              <a:rPr lang="en-US" noProof="0" dirty="0"/>
              <a:t> Mathematics (</a:t>
            </a:r>
            <a:r>
              <a:rPr lang="en-US" b="1" noProof="0" dirty="0"/>
              <a:t>10.0%</a:t>
            </a:r>
            <a:r>
              <a:rPr lang="en-US" noProof="0" dirty="0"/>
              <a:t>), Physics &amp; Astronomy (</a:t>
            </a:r>
            <a:r>
              <a:rPr lang="en-US" b="1" noProof="0" dirty="0"/>
              <a:t>9.2%</a:t>
            </a:r>
            <a:r>
              <a:rPr lang="en-US" noProof="0" dirty="0"/>
              <a:t>), Materials Science (</a:t>
            </a:r>
            <a:r>
              <a:rPr lang="en-US" b="1" noProof="0" dirty="0"/>
              <a:t>8.9%</a:t>
            </a:r>
            <a:r>
              <a:rPr lang="en-US" noProof="0" dirty="0"/>
              <a:t>), Chemistry (</a:t>
            </a:r>
            <a:r>
              <a:rPr lang="en-US" b="1" noProof="0" dirty="0"/>
              <a:t>6.0%</a:t>
            </a:r>
            <a:r>
              <a:rPr lang="en-US" noProof="0" dirty="0"/>
              <a:t>) and Chemical Engineering (</a:t>
            </a:r>
            <a:r>
              <a:rPr lang="en-US" b="1" noProof="0" dirty="0"/>
              <a:t>6.2%</a:t>
            </a:r>
            <a:r>
              <a:rPr lang="en-US" noProof="0" dirty="0"/>
              <a:t>) support advanced manufacturing, space missions, and clean-tech initiatives.</a:t>
            </a:r>
          </a:p>
          <a:p>
            <a:r>
              <a:rPr lang="en-US" b="1" noProof="0" dirty="0"/>
              <a:t>Health &amp; life sciences:</a:t>
            </a:r>
            <a:r>
              <a:rPr lang="en-US" noProof="0" dirty="0"/>
              <a:t> Medicine contributes </a:t>
            </a:r>
            <a:r>
              <a:rPr lang="en-US" b="1" noProof="0" dirty="0"/>
              <a:t>17.9%</a:t>
            </a:r>
            <a:r>
              <a:rPr lang="en-US" noProof="0" dirty="0"/>
              <a:t>, while Biochemistry/Genetics adds </a:t>
            </a:r>
            <a:r>
              <a:rPr lang="en-US" b="1" noProof="0" dirty="0"/>
              <a:t>7.6%</a:t>
            </a:r>
            <a:r>
              <a:rPr lang="en-US" noProof="0" dirty="0"/>
              <a:t>, aligning with the country’s growing biotech and precision-health sectors.</a:t>
            </a:r>
          </a:p>
          <a:p>
            <a:r>
              <a:rPr lang="en-US" b="1" noProof="0" dirty="0"/>
              <a:t>Sustainability focus:</a:t>
            </a:r>
            <a:r>
              <a:rPr lang="en-US" noProof="0" dirty="0"/>
              <a:t> Energy research accounts for </a:t>
            </a:r>
            <a:r>
              <a:rPr lang="en-US" b="1" noProof="0" dirty="0"/>
              <a:t>10.2%</a:t>
            </a:r>
            <a:r>
              <a:rPr lang="en-US" noProof="0" dirty="0"/>
              <a:t> and Environmental Science </a:t>
            </a:r>
            <a:r>
              <a:rPr lang="en-US" b="1" noProof="0" dirty="0"/>
              <a:t>8.3%</a:t>
            </a:r>
            <a:r>
              <a:rPr lang="en-US" noProof="0" dirty="0"/>
              <a:t>, reflecting large investments in renewables, hydrogen, and desert-ecosystem studies.</a:t>
            </a:r>
          </a:p>
          <a:p>
            <a:r>
              <a:rPr lang="en-US" b="1" noProof="0" dirty="0"/>
              <a:t>Socio-economic insight:</a:t>
            </a:r>
            <a:r>
              <a:rPr lang="en-US" noProof="0" dirty="0"/>
              <a:t> Social Sciences (</a:t>
            </a:r>
            <a:r>
              <a:rPr lang="en-US" b="1" noProof="0" dirty="0"/>
              <a:t>12.8%</a:t>
            </a:r>
            <a:r>
              <a:rPr lang="en-US" noProof="0" dirty="0"/>
              <a:t>) and Business/Management (</a:t>
            </a:r>
            <a:r>
              <a:rPr lang="en-US" b="1" noProof="0" dirty="0"/>
              <a:t>8.0%</a:t>
            </a:r>
            <a:r>
              <a:rPr lang="en-US" noProof="0" dirty="0"/>
              <a:t>) inform policy, entrepreneurship, and diversification from oil.</a:t>
            </a:r>
          </a:p>
          <a:p>
            <a:r>
              <a:rPr lang="en-US" b="1" noProof="0" dirty="0"/>
              <a:t>Trajectory:</a:t>
            </a:r>
            <a:r>
              <a:rPr lang="en-US" noProof="0" dirty="0"/>
              <a:t> The inset chart shows an exponential climb since 2015—research output has more than quintupled—driven by new research universities, generous R&amp;D funding, and international faculty recruitment.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0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BRICS expanded from five to </a:t>
            </a:r>
            <a:r>
              <a:rPr lang="en-US" b="1" noProof="0" dirty="0"/>
              <a:t>ten countries</a:t>
            </a:r>
            <a:r>
              <a:rPr lang="en-US" noProof="0" dirty="0"/>
              <a:t> in 2024, now comprising Brazil, Russia, India, China, South Africa, plus Egypt, Ethiopia, Indonesia, Iran, and the United Arab Emirates.</a:t>
            </a:r>
          </a:p>
          <a:p>
            <a:r>
              <a:rPr lang="en-US" noProof="0" dirty="0"/>
              <a:t>The map shows a presence on </a:t>
            </a:r>
            <a:r>
              <a:rPr lang="en-US" b="1" noProof="0" dirty="0"/>
              <a:t>four continents</a:t>
            </a:r>
            <a:r>
              <a:rPr lang="en-US" noProof="0" dirty="0"/>
              <a:t>, spanning every major time zone.</a:t>
            </a:r>
          </a:p>
          <a:p>
            <a:r>
              <a:rPr lang="en-US" noProof="0" dirty="0"/>
              <a:t>Together we account for </a:t>
            </a:r>
            <a:r>
              <a:rPr lang="en-US" b="1" noProof="0" dirty="0"/>
              <a:t>45% of the world’s population</a:t>
            </a:r>
            <a:r>
              <a:rPr lang="en-US" noProof="0" dirty="0"/>
              <a:t> and almost </a:t>
            </a:r>
            <a:r>
              <a:rPr lang="en-US" b="1" noProof="0" dirty="0"/>
              <a:t>one-third of global GDP (PPP)</a:t>
            </a:r>
            <a:r>
              <a:rPr lang="en-US" noProof="0" dirty="0"/>
              <a:t>.</a:t>
            </a:r>
          </a:p>
          <a:p>
            <a:r>
              <a:rPr lang="en-US" noProof="0" dirty="0"/>
              <a:t>Our diversity is strategic: oil and gas in the Gulf and Russia, biofuels in Brazil, tech hubs in China and India, and critical minerals across Africa.</a:t>
            </a:r>
          </a:p>
          <a:p>
            <a:r>
              <a:rPr lang="en-US" noProof="0" dirty="0"/>
              <a:t>This reach provides the critical mass for science and innovation, but it also demands </a:t>
            </a:r>
            <a:r>
              <a:rPr lang="en-US" b="1" noProof="0" dirty="0"/>
              <a:t>well-structured coordination</a:t>
            </a:r>
            <a:r>
              <a:rPr lang="en-US" noProof="0" dirty="0"/>
              <a:t>—the focus of the next slides.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59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Ethiopian Portfolio (2020-24)</a:t>
            </a:r>
            <a:endParaRPr lang="en-US" noProof="0" dirty="0"/>
          </a:p>
          <a:p>
            <a:r>
              <a:rPr lang="en-US" b="1" noProof="0" dirty="0"/>
              <a:t>Health-</a:t>
            </a:r>
            <a:r>
              <a:rPr lang="en-US" b="1" noProof="0" dirty="0" err="1"/>
              <a:t>centred</a:t>
            </a:r>
            <a:r>
              <a:rPr lang="en-US" b="1" noProof="0" dirty="0"/>
              <a:t> output:</a:t>
            </a:r>
            <a:r>
              <a:rPr lang="en-US" noProof="0" dirty="0"/>
              <a:t> Medicine dominates at </a:t>
            </a:r>
            <a:r>
              <a:rPr lang="en-US" b="1" noProof="0" dirty="0"/>
              <a:t>35.5 %</a:t>
            </a:r>
            <a:r>
              <a:rPr lang="en-US" noProof="0" dirty="0"/>
              <a:t>, supported by Immunology &amp; Microbiology (</a:t>
            </a:r>
            <a:r>
              <a:rPr lang="en-US" b="1" noProof="0" dirty="0"/>
              <a:t>4.8 %</a:t>
            </a:r>
            <a:r>
              <a:rPr lang="en-US" noProof="0" dirty="0"/>
              <a:t>) and Nursing (**3.6 %)—a reflection of Ethiopia’s focus on infectious-disease control and primary healthcare.</a:t>
            </a:r>
          </a:p>
          <a:p>
            <a:r>
              <a:rPr lang="en-US" b="1" noProof="0" dirty="0"/>
              <a:t>Food &amp; environment priorities:</a:t>
            </a:r>
            <a:r>
              <a:rPr lang="en-US" noProof="0" dirty="0"/>
              <a:t> Agricultural &amp; Biological Sciences (</a:t>
            </a:r>
            <a:r>
              <a:rPr lang="en-US" b="1" noProof="0" dirty="0"/>
              <a:t>14.3 %</a:t>
            </a:r>
            <a:r>
              <a:rPr lang="en-US" noProof="0" dirty="0"/>
              <a:t>) and Environmental Science (</a:t>
            </a:r>
            <a:r>
              <a:rPr lang="en-US" b="1" noProof="0" dirty="0"/>
              <a:t>12.9 %</a:t>
            </a:r>
            <a:r>
              <a:rPr lang="en-US" noProof="0" dirty="0"/>
              <a:t>) address food security, land management, and climate resilience across diverse </a:t>
            </a:r>
            <a:r>
              <a:rPr lang="en-US" noProof="0" dirty="0" err="1"/>
              <a:t>agro</a:t>
            </a:r>
            <a:r>
              <a:rPr lang="en-US" noProof="0" dirty="0"/>
              <a:t>-ecological zones.</a:t>
            </a:r>
          </a:p>
          <a:p>
            <a:r>
              <a:rPr lang="en-US" b="1" noProof="0" dirty="0"/>
              <a:t>Engineering &amp; tech emergence:</a:t>
            </a:r>
            <a:r>
              <a:rPr lang="en-US" noProof="0" dirty="0"/>
              <a:t> Engineering accounts for </a:t>
            </a:r>
            <a:r>
              <a:rPr lang="en-US" b="1" noProof="0" dirty="0"/>
              <a:t>11.3 %</a:t>
            </a:r>
            <a:r>
              <a:rPr lang="en-US" noProof="0" dirty="0"/>
              <a:t>, Computer Science </a:t>
            </a:r>
            <a:r>
              <a:rPr lang="en-US" b="1" noProof="0" dirty="0"/>
              <a:t>7.2 %</a:t>
            </a:r>
            <a:r>
              <a:rPr lang="en-US" noProof="0" dirty="0"/>
              <a:t>, and Materials Science </a:t>
            </a:r>
            <a:r>
              <a:rPr lang="en-US" b="1" noProof="0" dirty="0"/>
              <a:t>6.8 %</a:t>
            </a:r>
            <a:r>
              <a:rPr lang="en-US" noProof="0" dirty="0"/>
              <a:t>, </a:t>
            </a:r>
            <a:r>
              <a:rPr lang="en-US" noProof="0" dirty="0" err="1"/>
              <a:t>signalling</a:t>
            </a:r>
            <a:r>
              <a:rPr lang="en-US" noProof="0" dirty="0"/>
              <a:t> early but fast-growing capacity in infrastructure and digital innovation.</a:t>
            </a:r>
          </a:p>
          <a:p>
            <a:r>
              <a:rPr lang="en-US" b="1" noProof="0" dirty="0"/>
              <a:t>Knowledge for development:</a:t>
            </a:r>
            <a:r>
              <a:rPr lang="en-US" noProof="0" dirty="0"/>
              <a:t> Social Sciences (</a:t>
            </a:r>
            <a:r>
              <a:rPr lang="en-US" b="1" noProof="0" dirty="0"/>
              <a:t>10.3 %</a:t>
            </a:r>
            <a:r>
              <a:rPr lang="en-US" noProof="0" dirty="0"/>
              <a:t>) and Multidisciplinary research (</a:t>
            </a:r>
            <a:r>
              <a:rPr lang="en-US" b="1" noProof="0" dirty="0"/>
              <a:t>10.2 %</a:t>
            </a:r>
            <a:r>
              <a:rPr lang="en-US" noProof="0" dirty="0"/>
              <a:t>) inform policy on poverty reduction, governance, and sustainable development.</a:t>
            </a:r>
          </a:p>
          <a:p>
            <a:r>
              <a:rPr lang="en-US" b="1" noProof="0" dirty="0"/>
              <a:t>Trajectory:</a:t>
            </a:r>
            <a:r>
              <a:rPr lang="en-US" noProof="0" dirty="0"/>
              <a:t> The inset graph shows an exponential rise since 2018—publication volume has more than tripled—indicating rapid expansion of the national research ecosystem driven by new universities and international partnerships.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662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Nigerian Portfolio (2020-24)</a:t>
            </a:r>
            <a:endParaRPr lang="en-US" noProof="0" dirty="0"/>
          </a:p>
          <a:p>
            <a:r>
              <a:rPr lang="en-US" b="1" noProof="0" dirty="0"/>
              <a:t>Health &amp; society front-runners:</a:t>
            </a:r>
            <a:r>
              <a:rPr lang="en-US" noProof="0" dirty="0"/>
              <a:t> Medicine accounts for </a:t>
            </a:r>
            <a:r>
              <a:rPr lang="en-US" b="1" noProof="0" dirty="0"/>
              <a:t>25.9 %</a:t>
            </a:r>
            <a:r>
              <a:rPr lang="en-US" noProof="0" dirty="0"/>
              <a:t> of publications, while Social Sciences contribute </a:t>
            </a:r>
            <a:r>
              <a:rPr lang="en-US" b="1" noProof="0" dirty="0"/>
              <a:t>16.3 %</a:t>
            </a:r>
            <a:r>
              <a:rPr lang="en-US" noProof="0" dirty="0"/>
              <a:t>, mirroring national priorities in public health and socio-economic development.</a:t>
            </a:r>
          </a:p>
          <a:p>
            <a:r>
              <a:rPr lang="en-US" b="1" noProof="0" dirty="0"/>
              <a:t>Green &amp; food agenda:</a:t>
            </a:r>
            <a:r>
              <a:rPr lang="en-US" noProof="0" dirty="0"/>
              <a:t> Environmental Science (</a:t>
            </a:r>
            <a:r>
              <a:rPr lang="en-US" b="1" noProof="0" dirty="0"/>
              <a:t>13.3 %</a:t>
            </a:r>
            <a:r>
              <a:rPr lang="en-US" noProof="0" dirty="0"/>
              <a:t>) and Agricultural &amp; Biological Sciences (</a:t>
            </a:r>
            <a:r>
              <a:rPr lang="en-US" b="1" noProof="0" dirty="0"/>
              <a:t>12.3 %</a:t>
            </a:r>
            <a:r>
              <a:rPr lang="en-US" noProof="0" dirty="0"/>
              <a:t>) focus on climate resilience, soil restoration, and food security across diverse </a:t>
            </a:r>
            <a:r>
              <a:rPr lang="en-US" noProof="0" dirty="0" err="1"/>
              <a:t>agro</a:t>
            </a:r>
            <a:r>
              <a:rPr lang="en-US" noProof="0" dirty="0"/>
              <a:t>-ecological zones.</a:t>
            </a:r>
          </a:p>
          <a:p>
            <a:r>
              <a:rPr lang="en-US" b="1" noProof="0" dirty="0"/>
              <a:t>Emerging tech base:</a:t>
            </a:r>
            <a:r>
              <a:rPr lang="en-US" noProof="0" dirty="0"/>
              <a:t> Engineering (</a:t>
            </a:r>
            <a:r>
              <a:rPr lang="en-US" b="1" noProof="0" dirty="0"/>
              <a:t>16.2 %</a:t>
            </a:r>
            <a:r>
              <a:rPr lang="en-US" noProof="0" dirty="0"/>
              <a:t>) and Computer Science (</a:t>
            </a:r>
            <a:r>
              <a:rPr lang="en-US" b="1" noProof="0" dirty="0"/>
              <a:t>9.8 %</a:t>
            </a:r>
            <a:r>
              <a:rPr lang="en-US" noProof="0" dirty="0"/>
              <a:t>) signal rapid growth in infrastructure, telecoms, and fintech innovation.</a:t>
            </a:r>
          </a:p>
          <a:p>
            <a:r>
              <a:rPr lang="en-US" b="1" noProof="0" dirty="0"/>
              <a:t>Applied STEM breadth:</a:t>
            </a:r>
            <a:r>
              <a:rPr lang="en-US" noProof="0" dirty="0"/>
              <a:t> Chemistry (</a:t>
            </a:r>
            <a:r>
              <a:rPr lang="en-US" b="1" noProof="0" dirty="0"/>
              <a:t>6.9 %</a:t>
            </a:r>
            <a:r>
              <a:rPr lang="en-US" noProof="0" dirty="0"/>
              <a:t>), Materials Science (</a:t>
            </a:r>
            <a:r>
              <a:rPr lang="en-US" b="1" noProof="0" dirty="0"/>
              <a:t>6.4 %</a:t>
            </a:r>
            <a:r>
              <a:rPr lang="en-US" noProof="0" dirty="0"/>
              <a:t>), Physics &amp; Astronomy (</a:t>
            </a:r>
            <a:r>
              <a:rPr lang="en-US" b="1" noProof="0" dirty="0"/>
              <a:t>6.2 %</a:t>
            </a:r>
            <a:r>
              <a:rPr lang="en-US" noProof="0" dirty="0"/>
              <a:t>), and Energy research (</a:t>
            </a:r>
            <a:r>
              <a:rPr lang="en-US" b="1" noProof="0" dirty="0"/>
              <a:t>7.8 %</a:t>
            </a:r>
            <a:r>
              <a:rPr lang="en-US" noProof="0" dirty="0"/>
              <a:t>) support Nigeria’s goals in petrochemicals, renewables, and space science.</a:t>
            </a:r>
          </a:p>
          <a:p>
            <a:r>
              <a:rPr lang="en-US" b="1" noProof="0" dirty="0"/>
              <a:t>Life-science capacity:</a:t>
            </a:r>
            <a:r>
              <a:rPr lang="en-US" noProof="0" dirty="0"/>
              <a:t> Biochemistry, Genetics &amp; Molecular Biology add </a:t>
            </a:r>
            <a:r>
              <a:rPr lang="en-US" b="1" noProof="0" dirty="0"/>
              <a:t>9.2 %</a:t>
            </a:r>
            <a:r>
              <a:rPr lang="en-US" noProof="0" dirty="0"/>
              <a:t>, underpinning vaccine production and disease-genomics work.</a:t>
            </a:r>
          </a:p>
          <a:p>
            <a:r>
              <a:rPr lang="en-US" b="1" noProof="0" dirty="0"/>
              <a:t>Trajectory:</a:t>
            </a:r>
            <a:r>
              <a:rPr lang="en-US" noProof="0" dirty="0"/>
              <a:t> Output has surged since 2018—nearly tripling by 2024—driven by federal R&amp;D funds, new research hubs, and expanded university enrolment.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03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Malaysian Portfolio (2020-24)</a:t>
            </a:r>
            <a:endParaRPr lang="en-US" noProof="0" dirty="0"/>
          </a:p>
          <a:p>
            <a:r>
              <a:rPr lang="en-US" b="1" noProof="0" dirty="0"/>
              <a:t>High-tech spine:</a:t>
            </a:r>
            <a:r>
              <a:rPr lang="en-US" noProof="0" dirty="0"/>
              <a:t> Engineering dominates at </a:t>
            </a:r>
            <a:r>
              <a:rPr lang="en-US" b="1" noProof="0" dirty="0"/>
              <a:t>26.8 %</a:t>
            </a:r>
            <a:r>
              <a:rPr lang="en-US" noProof="0" dirty="0"/>
              <a:t>, with Computer Science </a:t>
            </a:r>
            <a:r>
              <a:rPr lang="en-US" b="1" noProof="0" dirty="0"/>
              <a:t>18.4 %</a:t>
            </a:r>
            <a:r>
              <a:rPr lang="en-US" noProof="0" dirty="0"/>
              <a:t>, Materials Science </a:t>
            </a:r>
            <a:r>
              <a:rPr lang="en-US" b="1" noProof="0" dirty="0"/>
              <a:t>12.8 %</a:t>
            </a:r>
            <a:r>
              <a:rPr lang="en-US" noProof="0" dirty="0"/>
              <a:t>, and Physics &amp; Astronomy </a:t>
            </a:r>
            <a:r>
              <a:rPr lang="en-US" b="1" noProof="0" dirty="0"/>
              <a:t>12.2 %</a:t>
            </a:r>
            <a:r>
              <a:rPr lang="en-US" noProof="0" dirty="0"/>
              <a:t>—mirroring Malaysia’s role in electronics, semiconductors, and aerospace supply chains.</a:t>
            </a:r>
          </a:p>
          <a:p>
            <a:r>
              <a:rPr lang="en-US" b="1" noProof="0" dirty="0"/>
              <a:t>Sustainability thrust:</a:t>
            </a:r>
            <a:r>
              <a:rPr lang="en-US" noProof="0" dirty="0"/>
              <a:t> Environmental Science contributes </a:t>
            </a:r>
            <a:r>
              <a:rPr lang="en-US" b="1" noProof="0" dirty="0"/>
              <a:t>12.4 %</a:t>
            </a:r>
            <a:r>
              <a:rPr lang="en-US" noProof="0" dirty="0"/>
              <a:t>, Energy </a:t>
            </a:r>
            <a:r>
              <a:rPr lang="en-US" b="1" noProof="0" dirty="0"/>
              <a:t>7.7 %</a:t>
            </a:r>
            <a:r>
              <a:rPr lang="en-US" noProof="0" dirty="0"/>
              <a:t>, and Agricultural &amp; Biological Sciences </a:t>
            </a:r>
            <a:r>
              <a:rPr lang="en-US" b="1" noProof="0" dirty="0"/>
              <a:t>8.2 %</a:t>
            </a:r>
            <a:r>
              <a:rPr lang="en-US" noProof="0" dirty="0"/>
              <a:t>, supporting national goals for green growth, palm-oil sustainability, and climate resilience.</a:t>
            </a:r>
          </a:p>
          <a:p>
            <a:r>
              <a:rPr lang="en-US" b="1" noProof="0" dirty="0"/>
              <a:t>Health &amp; biotech:</a:t>
            </a:r>
            <a:r>
              <a:rPr lang="en-US" noProof="0" dirty="0"/>
              <a:t> Medicine accounts for </a:t>
            </a:r>
            <a:r>
              <a:rPr lang="en-US" b="1" noProof="0" dirty="0"/>
              <a:t>14.5 %</a:t>
            </a:r>
            <a:r>
              <a:rPr lang="en-US" noProof="0" dirty="0"/>
              <a:t>, while Biochemistry/Genetics adds </a:t>
            </a:r>
            <a:r>
              <a:rPr lang="en-US" b="1" noProof="0" dirty="0"/>
              <a:t>7.6 %</a:t>
            </a:r>
            <a:r>
              <a:rPr lang="en-US" noProof="0" dirty="0"/>
              <a:t>, reflecting investments in vaccines, tropical-disease research, and precision health.</a:t>
            </a:r>
          </a:p>
          <a:p>
            <a:r>
              <a:rPr lang="en-US" b="1" noProof="0" dirty="0"/>
              <a:t>Socio-economic insight:</a:t>
            </a:r>
            <a:r>
              <a:rPr lang="en-US" noProof="0" dirty="0"/>
              <a:t> Social Sciences (</a:t>
            </a:r>
            <a:r>
              <a:rPr lang="en-US" b="1" noProof="0" dirty="0"/>
              <a:t>13.4 %</a:t>
            </a:r>
            <a:r>
              <a:rPr lang="en-US" noProof="0" dirty="0"/>
              <a:t>), Business/Management (</a:t>
            </a:r>
            <a:r>
              <a:rPr lang="en-US" b="1" noProof="0" dirty="0"/>
              <a:t>7.1 %</a:t>
            </a:r>
            <a:r>
              <a:rPr lang="en-US" noProof="0" dirty="0"/>
              <a:t>), and Economics/Finance (</a:t>
            </a:r>
            <a:r>
              <a:rPr lang="en-US" b="1" noProof="0" dirty="0"/>
              <a:t>4.5 %</a:t>
            </a:r>
            <a:r>
              <a:rPr lang="en-US" noProof="0" dirty="0"/>
              <a:t>) inform digital-economy policy and industrial diversification.</a:t>
            </a:r>
          </a:p>
          <a:p>
            <a:r>
              <a:rPr lang="en-US" b="1" noProof="0" dirty="0"/>
              <a:t>Trajectory:</a:t>
            </a:r>
            <a:r>
              <a:rPr lang="en-US" noProof="0" dirty="0"/>
              <a:t> Inset chart shows a smooth, near-linear rise—publications have more than quadrupled since 2010—indicating a steadily expanding research ecosystem aligned with Malaysia’s high-income transition.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994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Collaboration density is modest</a:t>
            </a:r>
            <a:r>
              <a:rPr lang="en-US" noProof="0" dirty="0"/>
              <a:t>: Core BRICS countries co-author &lt; 4% of their papers with any single partner; averages hover below 1%.</a:t>
            </a:r>
          </a:p>
          <a:p>
            <a:r>
              <a:rPr lang="en-US" b="1" noProof="0" dirty="0"/>
              <a:t>China dominates the network</a:t>
            </a:r>
            <a:r>
              <a:rPr lang="en-US" noProof="0" dirty="0"/>
              <a:t>: It is a top partner for almost all members, contributing up to 8% of the UAE’s and 7% of Egypt’s output.</a:t>
            </a:r>
          </a:p>
          <a:p>
            <a:r>
              <a:rPr lang="en-US" b="1" noProof="0" dirty="0"/>
              <a:t>India acts as a secondary hub</a:t>
            </a:r>
            <a:r>
              <a:rPr lang="en-US" noProof="0" dirty="0"/>
              <a:t>: It leads bilateral shares for Ethiopia (14%), UAE (11%) and Iran (2%), while keeping its own partnerships diffuse.</a:t>
            </a:r>
          </a:p>
          <a:p>
            <a:r>
              <a:rPr lang="en-US" b="1" noProof="0" dirty="0"/>
              <a:t>Established BRICS (Russia, Brazil, South Africa)</a:t>
            </a:r>
            <a:r>
              <a:rPr lang="en-US" noProof="0" dirty="0"/>
              <a:t>: Maintain balanced yet low bilateral shares (~1%).</a:t>
            </a:r>
          </a:p>
          <a:p>
            <a:r>
              <a:rPr lang="en-US" b="1" noProof="0" dirty="0"/>
              <a:t>Newer entrants (UAE, Egypt, Ethiopia)</a:t>
            </a:r>
            <a:r>
              <a:rPr lang="en-US" noProof="0" dirty="0"/>
              <a:t>: Rely heavily on the larger BRICS for visibility, posting averages of 4%, 2.4% and 3%, respectively.</a:t>
            </a:r>
          </a:p>
          <a:p>
            <a:endParaRPr lang="en-US" noProof="0" dirty="0"/>
          </a:p>
          <a:p>
            <a:r>
              <a:rPr lang="en-US" b="1" noProof="0" dirty="0"/>
              <a:t>Opportunity</a:t>
            </a:r>
            <a:r>
              <a:rPr lang="en-US" noProof="0" dirty="0"/>
              <a:t>: More exchange programs and joint grants among the larger BRICS nations could spark much stronger cooperation and help newer members climb faster.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488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noProof="0" dirty="0"/>
              <a:t>Who tops the list?</a:t>
            </a:r>
            <a:r>
              <a:rPr lang="en-US" noProof="0" dirty="0"/>
              <a:t> Across these BRICS-Plus members, the United States is still the #1 co-author for nearly everyone, underscoring its continuing pull in global research.</a:t>
            </a:r>
          </a:p>
          <a:p>
            <a:r>
              <a:rPr lang="en-US" i="1" noProof="0" dirty="0"/>
              <a:t>Second tier movers</a:t>
            </a:r>
            <a:r>
              <a:rPr lang="en-US" noProof="0" dirty="0"/>
              <a:t> China and India regularly appear in the #2–#3 slots, highlighting their growing influence as alternative collaboration hubs.</a:t>
            </a:r>
          </a:p>
          <a:p>
            <a:r>
              <a:rPr lang="en-US" i="1" noProof="0" dirty="0"/>
              <a:t>Take-home message</a:t>
            </a:r>
            <a:r>
              <a:rPr lang="en-US" noProof="0" dirty="0"/>
              <a:t> While South-South links are expanding, North-South ties—especially with the U.S.—remain dominant; boosting intra-BRICS partnerships will be key to balancing the network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912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95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Context.</a:t>
            </a:r>
            <a:r>
              <a:rPr lang="en-US" noProof="0" dirty="0"/>
              <a:t> BRICS-Plus members are investing together in green hydrogen, utility-scale solar and wind parks, advanced battery storage — and, in Brazil’s case, world-class </a:t>
            </a:r>
            <a:r>
              <a:rPr lang="en-US" b="1" noProof="0" dirty="0"/>
              <a:t>biofuel</a:t>
            </a:r>
            <a:r>
              <a:rPr lang="en-US" noProof="0" dirty="0"/>
              <a:t> and biomass programs.</a:t>
            </a:r>
          </a:p>
          <a:p>
            <a:r>
              <a:rPr lang="en-US" b="1" noProof="0" dirty="0"/>
              <a:t>Partnerships.</a:t>
            </a:r>
            <a:r>
              <a:rPr lang="en-US" noProof="0" dirty="0"/>
              <a:t> China and India lead many demonstration projects; Russia contributes grid expertise; Iran and the UAE channel capital from their energy revenues; </a:t>
            </a:r>
            <a:r>
              <a:rPr lang="en-US" b="1" noProof="0" dirty="0"/>
              <a:t>Brazil offers decades of know-how in sugar-cane ethanol, biodiesel, and emerging offshore wind and biomass technologies.</a:t>
            </a:r>
            <a:endParaRPr lang="en-US" noProof="0" dirty="0"/>
          </a:p>
          <a:p>
            <a:r>
              <a:rPr lang="en-US" b="1" noProof="0" dirty="0"/>
              <a:t>Shared purpose.</a:t>
            </a:r>
            <a:r>
              <a:rPr lang="en-US" noProof="0" dirty="0"/>
              <a:t> Coordinating efforts lowers costs, improves energy security, and amplifies the bloc’s voice in global climate negotiations.</a:t>
            </a:r>
          </a:p>
          <a:p>
            <a:r>
              <a:rPr lang="en-US" b="1" noProof="0" dirty="0"/>
              <a:t>Key message.</a:t>
            </a:r>
            <a:r>
              <a:rPr lang="en-US" noProof="0" dirty="0"/>
              <a:t> With Brazil’s proven success in biofuels complementing new hydrogen, solar, and wind ventures, the group is well positioned to secure clean, affordable energy and gain a lasting competitive edge.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751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Public-health network.</a:t>
            </a:r>
            <a:r>
              <a:rPr lang="en-US" noProof="0" dirty="0"/>
              <a:t> Since COVID-19, laboratories in Brazil, South Africa, China, and India exchange disease data.</a:t>
            </a:r>
          </a:p>
          <a:p>
            <a:r>
              <a:rPr lang="en-US" b="1" noProof="0" dirty="0"/>
              <a:t>Vaccine pipeline.</a:t>
            </a:r>
            <a:r>
              <a:rPr lang="en-US" noProof="0" dirty="0"/>
              <a:t> China supplies mRNA know-how, India mass-produces, Brazil streamlines regulation, and South Africa handles final packaging—forming a complete chain within the bloc.</a:t>
            </a:r>
          </a:p>
          <a:p>
            <a:r>
              <a:rPr lang="en-US" b="1" noProof="0" dirty="0"/>
              <a:t>Food research.</a:t>
            </a:r>
            <a:r>
              <a:rPr lang="en-US" noProof="0" dirty="0"/>
              <a:t> Projects on climate-smart crops and efficient supply chains unite Brazil, India, Indonesia, and Egypt.</a:t>
            </a:r>
          </a:p>
          <a:p>
            <a:r>
              <a:rPr lang="en-US" b="1" noProof="0" dirty="0"/>
              <a:t>Key message.</a:t>
            </a:r>
            <a:r>
              <a:rPr lang="en-US" noProof="0" dirty="0"/>
              <a:t> Stronger cooperation in health and make the BRICS-Plus region self-</a:t>
            </a:r>
            <a:r>
              <a:rPr lang="en-US" noProof="0" dirty="0" err="1"/>
              <a:t>sufficiente</a:t>
            </a:r>
            <a:r>
              <a:rPr lang="en-US" noProof="0" dirty="0"/>
              <a:t> in both health security and nutrition.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1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AI cooperation.</a:t>
            </a:r>
            <a:r>
              <a:rPr lang="en-US" noProof="0" dirty="0"/>
              <a:t> China and Russia are leading the development of multilingual large-language models, with contributions from partner countries to capture local contexts and needs.</a:t>
            </a:r>
          </a:p>
          <a:p>
            <a:r>
              <a:rPr lang="en-US" b="1" noProof="0" dirty="0"/>
              <a:t>Brazil’s PBIA.</a:t>
            </a:r>
            <a:r>
              <a:rPr lang="en-US" noProof="0" dirty="0"/>
              <a:t> In 2024, Brazil approved the </a:t>
            </a:r>
            <a:r>
              <a:rPr lang="en-US" i="1" noProof="0" dirty="0"/>
              <a:t>Brazilian Artificial Intelligence Plan (PBIA)</a:t>
            </a:r>
            <a:r>
              <a:rPr lang="en-US" noProof="0" dirty="0"/>
              <a:t>, which sets national priorities for responsible AI, open data, and capacity-building. PBIA resources are now being linked to the broader BRICS-Plus “AI Alliance,” giving researchers common standards and access to funding across the bloc.</a:t>
            </a:r>
          </a:p>
          <a:p>
            <a:r>
              <a:rPr lang="en-US" b="1" noProof="0" dirty="0"/>
              <a:t>Connectivity push.</a:t>
            </a:r>
            <a:r>
              <a:rPr lang="en-US" noProof="0" dirty="0"/>
              <a:t> Investments in 5G/6G corridors and low-orbit satellites aim to bring fast internet to remote areas—from the Amazon to the Gobi Desert—so that every member can join shared research platforms.</a:t>
            </a:r>
          </a:p>
          <a:p>
            <a:r>
              <a:rPr lang="en-US" b="1" noProof="0" dirty="0"/>
              <a:t>Talent exchange.</a:t>
            </a:r>
            <a:r>
              <a:rPr lang="en-US" noProof="0" dirty="0"/>
              <a:t> Scholarships, hackathons, and shared super-computers allow a student in Pretoria or Pelotas to run code on clusters in Shenzhen or São Paulo in real time.</a:t>
            </a:r>
          </a:p>
          <a:p>
            <a:r>
              <a:rPr lang="en-US" b="1" noProof="0" dirty="0"/>
              <a:t>Key message.</a:t>
            </a:r>
            <a:r>
              <a:rPr lang="en-US" noProof="0" dirty="0"/>
              <a:t> By aligning national plans like Brazil’s PBIA with collective AI initiatives, the BRICS-Plus can narrow the digital divide, influence global standards, and convert knowledge into inclusive economic growth.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616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South-South links are growing,</a:t>
            </a:r>
            <a:r>
              <a:rPr lang="en-US" noProof="0" dirty="0"/>
              <a:t> though many members still collaborate heavily with the United States and Europe.</a:t>
            </a:r>
          </a:p>
          <a:p>
            <a:r>
              <a:rPr lang="en-US" b="1" noProof="0" dirty="0"/>
              <a:t>Four priority fields — energy, health, AI, and food — account for most joint work</a:t>
            </a:r>
            <a:r>
              <a:rPr lang="en-US" noProof="0" dirty="0"/>
              <a:t> and promise the quickest impact.</a:t>
            </a:r>
          </a:p>
          <a:p>
            <a:r>
              <a:rPr lang="en-US" b="1" noProof="0" dirty="0"/>
              <a:t>Recommended actions:</a:t>
            </a:r>
            <a:br>
              <a:rPr lang="en-US" noProof="0" dirty="0"/>
            </a:br>
            <a:r>
              <a:rPr lang="en-US" noProof="0" dirty="0"/>
              <a:t>• Expand joint research funds with matching finance.</a:t>
            </a:r>
            <a:br>
              <a:rPr lang="en-US" noProof="0" dirty="0"/>
            </a:br>
            <a:r>
              <a:rPr lang="en-US" noProof="0" dirty="0"/>
              <a:t>• Simplify visas and fellowships to move people and ideas more easily.</a:t>
            </a:r>
            <a:br>
              <a:rPr lang="en-US" noProof="0" dirty="0"/>
            </a:br>
            <a:r>
              <a:rPr lang="en-US" noProof="0" dirty="0"/>
              <a:t>• Share expensive facilities—such as synchrotrons, biobanks, and high-performance computers—under open access rules.</a:t>
            </a:r>
          </a:p>
          <a:p>
            <a:r>
              <a:rPr lang="en-US" b="1" noProof="0" dirty="0"/>
              <a:t>Looking ahead.</a:t>
            </a:r>
            <a:r>
              <a:rPr lang="en-US" noProof="0" dirty="0"/>
              <a:t> Stronger collaboration can speed up innovation, raise global influence, and deliver practical benefits to the citizens of every member country.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10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What the map shows</a:t>
            </a:r>
            <a:endParaRPr lang="en-US" noProof="0" dirty="0"/>
          </a:p>
          <a:p>
            <a:r>
              <a:rPr lang="en-US" b="1" noProof="0" dirty="0"/>
              <a:t>Dark blue</a:t>
            </a:r>
            <a:r>
              <a:rPr lang="en-US" noProof="0" dirty="0"/>
              <a:t>: the ten full BRICS members we just discussed.</a:t>
            </a:r>
          </a:p>
          <a:p>
            <a:r>
              <a:rPr lang="en-US" b="1" noProof="0" dirty="0"/>
              <a:t>Light blue</a:t>
            </a:r>
            <a:r>
              <a:rPr lang="en-US" noProof="0" dirty="0"/>
              <a:t>: nine recognized partners—Belarus, Bolivia, Cuba, Kazakhstan, Malaysia, Nigeria, Thailand, Uganda, and Uzbekistan.</a:t>
            </a:r>
          </a:p>
          <a:p>
            <a:r>
              <a:rPr lang="en-US" b="1" noProof="0" dirty="0"/>
              <a:t>Why the partners matter</a:t>
            </a:r>
            <a:endParaRPr lang="en-US" noProof="0" dirty="0"/>
          </a:p>
          <a:p>
            <a:r>
              <a:rPr lang="en-US" noProof="0" dirty="0"/>
              <a:t>They participate in BRICS working groups and ministerial meetings, giving the bloc a wider diplomatic and economic reach.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153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50" b="1" dirty="0"/>
              <a:t>“</a:t>
            </a:r>
            <a:r>
              <a:rPr lang="en-US" sz="1050" b="1" noProof="0" dirty="0"/>
              <a:t>Recommended Actions” (≈ 45 s)</a:t>
            </a:r>
            <a:endParaRPr lang="en-US" sz="1050" noProof="0" dirty="0"/>
          </a:p>
          <a:p>
            <a:r>
              <a:rPr lang="en-US" sz="1050" noProof="0" dirty="0"/>
              <a:t>“Here’s the practical checklist to turn ambition into impact:</a:t>
            </a:r>
          </a:p>
          <a:p>
            <a:r>
              <a:rPr lang="en-US" sz="1050" b="1" noProof="0" dirty="0"/>
              <a:t>Expand joint research funds.</a:t>
            </a:r>
            <a:br>
              <a:rPr lang="en-US" sz="1050" noProof="0" dirty="0"/>
            </a:br>
            <a:r>
              <a:rPr lang="en-US" sz="1050" noProof="0" dirty="0"/>
              <a:t>– Match funding 50-50 between host and partner agencies, so every dollar </a:t>
            </a:r>
            <a:r>
              <a:rPr lang="en-US" sz="1050" noProof="0" dirty="0" err="1"/>
              <a:t>mobilised</a:t>
            </a:r>
            <a:r>
              <a:rPr lang="en-US" sz="1050" noProof="0" dirty="0"/>
              <a:t> at home doubles instantly.</a:t>
            </a:r>
            <a:br>
              <a:rPr lang="en-US" sz="1050" noProof="0" dirty="0"/>
            </a:br>
            <a:r>
              <a:rPr lang="en-US" sz="1050" noProof="0" dirty="0"/>
              <a:t>– </a:t>
            </a:r>
            <a:r>
              <a:rPr lang="en-US" sz="1050" noProof="0" dirty="0" err="1"/>
              <a:t>Prioritise</a:t>
            </a:r>
            <a:r>
              <a:rPr lang="en-US" sz="1050" noProof="0" dirty="0"/>
              <a:t> multi-country calls in the four focus areas we covered—energy, health, AI, and food systems.</a:t>
            </a:r>
          </a:p>
          <a:p>
            <a:r>
              <a:rPr lang="en-US" sz="1050" b="1" noProof="0" dirty="0"/>
              <a:t>Simplify mobility.</a:t>
            </a:r>
            <a:br>
              <a:rPr lang="en-US" sz="1050" noProof="0" dirty="0"/>
            </a:br>
            <a:r>
              <a:rPr lang="en-US" sz="1050" noProof="0" dirty="0"/>
              <a:t>– Fast-track visas for researchers, create a single BRICS-Plus fellowship portal, and </a:t>
            </a:r>
            <a:r>
              <a:rPr lang="en-US" sz="1050" noProof="0" dirty="0" err="1"/>
              <a:t>recognise</a:t>
            </a:r>
            <a:r>
              <a:rPr lang="en-US" sz="1050" noProof="0" dirty="0"/>
              <a:t> each other’s security clearances.</a:t>
            </a:r>
            <a:br>
              <a:rPr lang="en-US" sz="1050" noProof="0" dirty="0"/>
            </a:br>
            <a:r>
              <a:rPr lang="en-US" sz="1050" noProof="0" dirty="0"/>
              <a:t>– Target: move a scientist and their samples across borders in under 10 days, not the current 10 weeks.</a:t>
            </a:r>
          </a:p>
          <a:p>
            <a:r>
              <a:rPr lang="en-US" sz="1050" b="1" noProof="0" dirty="0"/>
              <a:t>Share big-ticket facilities.</a:t>
            </a:r>
            <a:br>
              <a:rPr lang="en-US" sz="1050" noProof="0" dirty="0"/>
            </a:br>
            <a:r>
              <a:rPr lang="en-US" sz="1050" noProof="0" dirty="0"/>
              <a:t>– Synchrotrons, biobanks, </a:t>
            </a:r>
            <a:r>
              <a:rPr lang="en-US" sz="1050" noProof="0" dirty="0" err="1"/>
              <a:t>petascale</a:t>
            </a:r>
            <a:r>
              <a:rPr lang="en-US" sz="1050" noProof="0" dirty="0"/>
              <a:t> computers—they’re too expensive to duplicate in every country.</a:t>
            </a:r>
            <a:br>
              <a:rPr lang="en-US" sz="1050" noProof="0" dirty="0"/>
            </a:br>
            <a:r>
              <a:rPr lang="en-US" sz="1050" noProof="0" dirty="0"/>
              <a:t>– Adopt open-access rules: merit-based beam-time, transparent fees, and shared data repositories.</a:t>
            </a:r>
            <a:br>
              <a:rPr lang="en-US" sz="1050" noProof="0" dirty="0"/>
            </a:br>
            <a:r>
              <a:rPr lang="en-US" sz="1050" noProof="0" dirty="0"/>
              <a:t>– Example: Brazil’s Sirius synchrotron already allocates 25 % of beam hours to external BRICS users—let’s scale that model.</a:t>
            </a:r>
          </a:p>
          <a:p>
            <a:r>
              <a:rPr lang="en-US" sz="1050" b="1" noProof="0" dirty="0"/>
              <a:t>Bottom line:</a:t>
            </a:r>
            <a:r>
              <a:rPr lang="en-US" sz="1050" noProof="0" dirty="0"/>
              <a:t> if we pool money, people, and infrastructure under clear, reciprocal rules, the whole network accelerates—and each member gets a bigger scientific return on every unit of investment.”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7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6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Economic shift.</a:t>
            </a:r>
            <a:r>
              <a:rPr lang="en-US" noProof="0" dirty="0"/>
              <a:t> In 1990 the G7 controlled nearly half of global GDP while BRICS held about 13%. Over three decades the gap closed: by 2022 BRICS reach </a:t>
            </a:r>
            <a:r>
              <a:rPr lang="en-US" b="1" noProof="0" dirty="0"/>
              <a:t>31.9%</a:t>
            </a:r>
            <a:r>
              <a:rPr lang="en-US" noProof="0" dirty="0"/>
              <a:t>, edging past the G7 at </a:t>
            </a:r>
            <a:r>
              <a:rPr lang="en-US" b="1" noProof="0" dirty="0"/>
              <a:t>30.0%</a:t>
            </a:r>
            <a:r>
              <a:rPr lang="en-US" noProof="0" dirty="0"/>
              <a:t>.</a:t>
            </a:r>
          </a:p>
          <a:p>
            <a:r>
              <a:rPr lang="en-US" b="1" noProof="0" dirty="0"/>
              <a:t>Scientific crossover.</a:t>
            </a:r>
            <a:r>
              <a:rPr lang="en-US" noProof="0" dirty="0"/>
              <a:t> The scholarly-output curve is even sharper. G7 share fell from roughly 60% in the late 1990s to </a:t>
            </a:r>
            <a:r>
              <a:rPr lang="en-US" b="1" noProof="0" dirty="0"/>
              <a:t>34.7%</a:t>
            </a:r>
            <a:r>
              <a:rPr lang="en-US" noProof="0" dirty="0"/>
              <a:t> today, while BRICS climbed from about 8% to </a:t>
            </a:r>
            <a:r>
              <a:rPr lang="en-US" b="1" noProof="0" dirty="0"/>
              <a:t>41.0%</a:t>
            </a:r>
            <a:r>
              <a:rPr lang="en-US" noProof="0" dirty="0"/>
              <a:t>, overtaking around 2022.</a:t>
            </a:r>
          </a:p>
          <a:p>
            <a:r>
              <a:rPr lang="en-US" b="1" noProof="0" dirty="0"/>
              <a:t>Key takeaway.</a:t>
            </a:r>
            <a:r>
              <a:rPr lang="en-US" noProof="0" dirty="0"/>
              <a:t> The center of gravity for both economic power and scientific production is tilting toward BRICS—creating fresh opportunities for collaboration and prompting a rethink of global research governance.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39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Steady climb for both curves.</a:t>
            </a:r>
            <a:r>
              <a:rPr lang="en-US" noProof="0" dirty="0"/>
              <a:t> From about 160 k papers in 2000, core BRICS reach nearly </a:t>
            </a:r>
            <a:r>
              <a:rPr lang="en-US" b="1" noProof="0" dirty="0"/>
              <a:t>1.8 M</a:t>
            </a:r>
            <a:r>
              <a:rPr lang="en-US" noProof="0" dirty="0"/>
              <a:t> in 2024—a </a:t>
            </a:r>
            <a:r>
              <a:rPr lang="en-US" b="1" noProof="0" dirty="0"/>
              <a:t>12-fold</a:t>
            </a:r>
            <a:r>
              <a:rPr lang="en-US" noProof="0" dirty="0"/>
              <a:t> rise.</a:t>
            </a:r>
          </a:p>
          <a:p>
            <a:r>
              <a:rPr lang="en-US" b="1" noProof="0" dirty="0"/>
              <a:t>Acceleration after expansion.</a:t>
            </a:r>
            <a:r>
              <a:rPr lang="en-US" noProof="0" dirty="0"/>
              <a:t> The blue BRICS-Plus line pulls ahead around 2017; by 2024 it tops </a:t>
            </a:r>
            <a:r>
              <a:rPr lang="en-US" b="1" noProof="0" dirty="0"/>
              <a:t>2.0 M</a:t>
            </a:r>
            <a:r>
              <a:rPr lang="en-US" noProof="0" dirty="0"/>
              <a:t> papers, roughly </a:t>
            </a:r>
            <a:r>
              <a:rPr lang="en-US" b="1" noProof="0" dirty="0"/>
              <a:t>15%</a:t>
            </a:r>
            <a:r>
              <a:rPr lang="en-US" noProof="0" dirty="0"/>
              <a:t> above the core group.</a:t>
            </a:r>
          </a:p>
          <a:p>
            <a:r>
              <a:rPr lang="en-US" b="1" noProof="0" dirty="0"/>
              <a:t>Why the gap widens.</a:t>
            </a:r>
            <a:r>
              <a:rPr lang="en-US" noProof="0" dirty="0"/>
              <a:t> New members—Indonesia, Egypt, Iran, UAE, Ethiopia—bring fast-growing university systems and strong government R&amp;D drives, adding volume and fresh collaboration links.</a:t>
            </a:r>
          </a:p>
          <a:p>
            <a:r>
              <a:rPr lang="en-US" b="1" noProof="0" dirty="0"/>
              <a:t>Inflection points.</a:t>
            </a:r>
            <a:r>
              <a:rPr lang="en-US" noProof="0" dirty="0"/>
              <a:t> Notice the plateau in 2014-2015 (global funding squeeze) and the sharper slope post-2018 (pandemic-related research surge plus digital collaboration tools).</a:t>
            </a:r>
          </a:p>
          <a:p>
            <a:r>
              <a:rPr lang="en-US" b="1" noProof="0" dirty="0"/>
              <a:t>Key takeaway.</a:t>
            </a:r>
            <a:r>
              <a:rPr lang="en-US" noProof="0" dirty="0"/>
              <a:t> Expansion is more than political symbolism; it tangibly boosts the bloc’s knowledge output and signals rising scientific influence on the world stage.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65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Lines:</a:t>
            </a:r>
            <a:r>
              <a:rPr lang="en-US" noProof="0" dirty="0"/>
              <a:t> BRICS (green), EU-28 + UK (brown), US + Canada (blue), G7 (black).</a:t>
            </a:r>
          </a:p>
          <a:p>
            <a:r>
              <a:rPr lang="en-US" b="1" noProof="0" dirty="0"/>
              <a:t>Cross-overs:</a:t>
            </a:r>
            <a:r>
              <a:rPr lang="en-US" noProof="0" dirty="0"/>
              <a:t> BRICS outpaces North America in 2017, overtakes the EU + UK in 2019, and surpasses the G7 in 2022; by 2024 it leads the G7 by roughly 200 k publications.</a:t>
            </a:r>
          </a:p>
          <a:p>
            <a:r>
              <a:rPr lang="en-US" b="1" noProof="0" dirty="0"/>
              <a:t>Drivers:</a:t>
            </a:r>
            <a:r>
              <a:rPr lang="en-US" noProof="0" dirty="0"/>
              <a:t> Rapid expansion of universities and strong R&amp;D policies in China and India, contrasted with flatter funding growth in Europe and North America.</a:t>
            </a:r>
          </a:p>
          <a:p>
            <a:r>
              <a:rPr lang="en-US" b="1" noProof="0" dirty="0"/>
              <a:t>Bottom line:</a:t>
            </a:r>
            <a:r>
              <a:rPr lang="en-US" noProof="0" dirty="0"/>
              <a:t> BRICS now tops every major bloc in scholarly output, signaling a lasting shift in the global research landscape.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92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China (orange line).</a:t>
            </a:r>
            <a:r>
              <a:rPr lang="en-US" noProof="0" dirty="0"/>
              <a:t> The clear powerhouse—output grows from ~60 k papers in 2000 to &gt;1.2 M in 2024, a twenty-fold increase that now represents roughly two-thirds of all BRICS-Plus publications.</a:t>
            </a:r>
          </a:p>
          <a:p>
            <a:r>
              <a:rPr lang="en-US" b="1" noProof="0" dirty="0"/>
              <a:t>India (purple).</a:t>
            </a:r>
            <a:r>
              <a:rPr lang="en-US" noProof="0" dirty="0"/>
              <a:t> Steady second mover—rises from ~20 k to &gt;350 k, quadrupling since 2010 and closing the gap with many G7 members.</a:t>
            </a:r>
          </a:p>
          <a:p>
            <a:r>
              <a:rPr lang="en-US" b="1" noProof="0" dirty="0"/>
              <a:t>Russia &amp; Brazil (green and teal).</a:t>
            </a:r>
            <a:r>
              <a:rPr lang="en-US" noProof="0" dirty="0"/>
              <a:t> Both hover around 35–120 k papers. Russia grows more slowly after 2014; Brazil peaks near 110 k in 2021 before a slight dip.</a:t>
            </a:r>
          </a:p>
          <a:p>
            <a:r>
              <a:rPr lang="en-US" b="1" noProof="0" dirty="0"/>
              <a:t>South Africa &amp; Iran (yellow square, brown circle).</a:t>
            </a:r>
            <a:r>
              <a:rPr lang="en-US" noProof="0" dirty="0"/>
              <a:t> Maintain moderate, consistent growth, each reaching ~40 k papers by 2024.</a:t>
            </a:r>
          </a:p>
          <a:p>
            <a:r>
              <a:rPr lang="en-US" b="1" noProof="0" dirty="0"/>
              <a:t>Newer members—Indonesia, Egypt, UAE, Ethiopia (orange triangle, light green, blue, light yellow).</a:t>
            </a:r>
            <a:r>
              <a:rPr lang="en-US" noProof="0" dirty="0"/>
              <a:t> Still small in absolute terms (&lt;25 k each) but post double-digit annual growth, signaling fresh capacity.</a:t>
            </a:r>
          </a:p>
          <a:p>
            <a:r>
              <a:rPr lang="en-US" b="1" noProof="0" dirty="0"/>
              <a:t>Key takeaway.</a:t>
            </a:r>
            <a:r>
              <a:rPr lang="en-US" noProof="0" dirty="0"/>
              <a:t> China and India drive the bloc’s surge, but the long tail of smaller members is beginning to accelerate, adding diversity and new collaboration opportunities across the BRICS-Plus network.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86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noProof="0" dirty="0"/>
              <a:t>China (orange circles) </a:t>
            </a:r>
            <a:r>
              <a:rPr lang="en-US" sz="1050" noProof="0" dirty="0"/>
              <a:t>Surges from ≈80 k papers in 2000 to &gt;1.25 M in 2024.</a:t>
            </a:r>
          </a:p>
          <a:p>
            <a:r>
              <a:rPr lang="en-US" sz="1050" noProof="0" dirty="0"/>
              <a:t>Overtakes the United States in 2019 and now publishes about 60 % more than the USA.</a:t>
            </a:r>
          </a:p>
          <a:p>
            <a:r>
              <a:rPr lang="en-US" sz="1050" noProof="0" dirty="0"/>
              <a:t>Growth reflects massive R&amp;D investment, expanded PhD training, and strong incentives to publish internationally.</a:t>
            </a:r>
          </a:p>
          <a:p>
            <a:r>
              <a:rPr lang="en-US" sz="1050" b="1" noProof="0" dirty="0"/>
              <a:t>United States (pink triangles) </a:t>
            </a:r>
            <a:r>
              <a:rPr lang="en-US" sz="1050" noProof="0" dirty="0"/>
              <a:t>Climbs steadily to ≈780 k papers in 2016, then plateaus and edges down slightly, ending 2024 near 750 k.</a:t>
            </a:r>
          </a:p>
          <a:p>
            <a:r>
              <a:rPr lang="en-US" sz="1050" noProof="0" dirty="0"/>
              <a:t>Still a scientific powerhouse, but its share of global output is shrinking as others scale up.</a:t>
            </a:r>
          </a:p>
          <a:p>
            <a:r>
              <a:rPr lang="en-US" sz="1050" b="1" noProof="0" dirty="0"/>
              <a:t>India (purple diamonds) </a:t>
            </a:r>
            <a:r>
              <a:rPr lang="en-US" sz="1050" noProof="0" dirty="0"/>
              <a:t>Fastest riser after China—jumps from &lt;25 k to ≈370 k papers, a 15-fold increase.</a:t>
            </a:r>
          </a:p>
          <a:p>
            <a:r>
              <a:rPr lang="en-US" sz="1050" noProof="0" dirty="0"/>
              <a:t>Passes Germany in 2020 and the UK in 2023, now ranks third worldwide.</a:t>
            </a:r>
          </a:p>
          <a:p>
            <a:r>
              <a:rPr lang="en-US" sz="1050" b="1" noProof="0" dirty="0"/>
              <a:t>United Kingdom (brown squares) &amp; Germany (blue triangles)</a:t>
            </a:r>
            <a:endParaRPr lang="en-US" sz="1050" noProof="0" dirty="0"/>
          </a:p>
          <a:p>
            <a:r>
              <a:rPr lang="en-US" sz="1050" noProof="0" dirty="0"/>
              <a:t>Moderate growth from ≈90 k to 240–260 k papers.</a:t>
            </a:r>
          </a:p>
          <a:p>
            <a:r>
              <a:rPr lang="en-US" sz="1050" noProof="0" dirty="0"/>
              <a:t>Both show slight tapering after 2020, mirroring tighter R&amp;D budgets and demographic limits.</a:t>
            </a:r>
          </a:p>
          <a:p>
            <a:r>
              <a:rPr lang="en-US" sz="1050" b="1" noProof="0" dirty="0"/>
              <a:t>Italy (yellow circles) </a:t>
            </a:r>
            <a:r>
              <a:rPr lang="en-US" sz="1050" noProof="0" dirty="0"/>
              <a:t>Moves from ≈40 k to about 130 k papers—steady but slower than the other European peers.</a:t>
            </a:r>
          </a:p>
          <a:p>
            <a:r>
              <a:rPr lang="en-US" sz="1050" b="1" noProof="0" dirty="0"/>
              <a:t>Key takeaway </a:t>
            </a:r>
            <a:r>
              <a:rPr lang="en-US" sz="1050" noProof="0" dirty="0"/>
              <a:t>The global </a:t>
            </a:r>
            <a:r>
              <a:rPr lang="en-US" sz="1050" noProof="0" dirty="0" err="1"/>
              <a:t>centre</a:t>
            </a:r>
            <a:r>
              <a:rPr lang="en-US" sz="1050" noProof="0" dirty="0"/>
              <a:t> of scientific output is shifting decisively toward Asia, with China and India driving the trend.</a:t>
            </a:r>
          </a:p>
          <a:p>
            <a:r>
              <a:rPr lang="en-US" sz="1050" noProof="0" dirty="0"/>
              <a:t>Traditional leaders remain influential, yet their relative weight is declining, underscoring a more multipolar research landscape.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81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/>
              <a:t>Emerging Partners’ Scholarly Output (2000-2024)” ≈ 45 s</a:t>
            </a:r>
            <a:endParaRPr lang="en-US" noProof="0" dirty="0"/>
          </a:p>
          <a:p>
            <a:r>
              <a:rPr lang="en-US" b="1" noProof="0" dirty="0"/>
              <a:t>Malaysia (dark circle)</a:t>
            </a:r>
            <a:r>
              <a:rPr lang="en-US" noProof="0" dirty="0"/>
              <a:t> sits at the top—steady climb, passing </a:t>
            </a:r>
            <a:r>
              <a:rPr lang="en-US" b="1" noProof="0" dirty="0"/>
              <a:t>50 k</a:t>
            </a:r>
            <a:r>
              <a:rPr lang="en-US" noProof="0" dirty="0"/>
              <a:t> papers in 2024. Long-term electronics and biotech policies are paying off.</a:t>
            </a:r>
          </a:p>
          <a:p>
            <a:r>
              <a:rPr lang="en-US" b="1" noProof="0" dirty="0"/>
              <a:t>Thailand (gold square)</a:t>
            </a:r>
            <a:r>
              <a:rPr lang="en-US" noProof="0" dirty="0"/>
              <a:t> is a close second, topping </a:t>
            </a:r>
            <a:r>
              <a:rPr lang="en-US" b="1" noProof="0" dirty="0"/>
              <a:t>30 k</a:t>
            </a:r>
            <a:r>
              <a:rPr lang="en-US" noProof="0" dirty="0"/>
              <a:t> papers. Growth accelerates after 2016 alongside major R&amp;D tax incentives.</a:t>
            </a:r>
          </a:p>
          <a:p>
            <a:r>
              <a:rPr lang="en-US" b="1" noProof="0" dirty="0"/>
              <a:t>Nigeria (green diamond)</a:t>
            </a:r>
            <a:r>
              <a:rPr lang="en-US" noProof="0" dirty="0"/>
              <a:t> is the breakout story: output triples in seven years, reaching </a:t>
            </a:r>
            <a:r>
              <a:rPr lang="en-US" b="1" noProof="0" dirty="0"/>
              <a:t>20 k</a:t>
            </a:r>
            <a:r>
              <a:rPr lang="en-US" noProof="0" dirty="0"/>
              <a:t>. Rapid university expansion and health-science funding drive the curve.</a:t>
            </a:r>
          </a:p>
          <a:p>
            <a:r>
              <a:rPr lang="en-US" b="1" noProof="0" dirty="0"/>
              <a:t>Kazakhstan (teal triangle)</a:t>
            </a:r>
            <a:r>
              <a:rPr lang="en-US" noProof="0" dirty="0"/>
              <a:t> moves past </a:t>
            </a:r>
            <a:r>
              <a:rPr lang="en-US" b="1" noProof="0" dirty="0"/>
              <a:t>10 k</a:t>
            </a:r>
            <a:r>
              <a:rPr lang="en-US" noProof="0" dirty="0"/>
              <a:t> papers, fueled by mineral-processing and space-science research at Baikonur.</a:t>
            </a:r>
          </a:p>
          <a:p>
            <a:r>
              <a:rPr lang="en-US" b="1" noProof="0" dirty="0"/>
              <a:t>Cuba, Belarus, Uzbekistan, Uganda, Bolivia</a:t>
            </a:r>
            <a:r>
              <a:rPr lang="en-US" noProof="0" dirty="0"/>
              <a:t> (lower curves) stay below 6 k each but show consistent upward trends—evidence that “small but steady” partners are joining the knowledge economy.</a:t>
            </a:r>
          </a:p>
          <a:p>
            <a:r>
              <a:rPr lang="en-US" b="1" noProof="0" dirty="0"/>
              <a:t>Take-home:</a:t>
            </a:r>
            <a:r>
              <a:rPr lang="en-US" noProof="0" dirty="0"/>
              <a:t> While China and India supply volume, this second tier adds </a:t>
            </a:r>
            <a:r>
              <a:rPr lang="en-US" b="1" noProof="0" dirty="0"/>
              <a:t>geographic reach and subject diversity</a:t>
            </a:r>
            <a:r>
              <a:rPr lang="en-US" noProof="0" dirty="0"/>
              <a:t>, strengthening the BRICS-Plus research network from Southeast Asia to West Africa and Central Asia.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0A7B-8CC7-C545-8711-4B1A3B96F4FC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9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5966FBF-3EEE-FE49-9AD6-A56C9799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566B-AF10-EC4A-B91D-6C4D8215EC45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106EE99-3592-9E42-BD99-DE61BE20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5FFD49F-B4A8-1647-8622-03C8841F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DBAD-37E7-B64F-BC13-7530C7136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6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FECE6B-AC2A-814D-B3FF-5B1A0063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4C02-C4A2-5C4E-9261-69BE6D6E0AF1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62C37-7017-5949-A3E4-EA6624AA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DCCD7F-EED2-0048-B565-155A6B0F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6C4C-1BE0-EB4E-95FB-8EC79EF86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4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3022C1-A5D3-6E43-8F42-9A401E8E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2162-5267-2E40-B408-2586AF365A46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C1415-784F-CA4E-8167-FA1BFBBC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FFB96C-C29A-F34A-9668-5492EED2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80FD-5E0C-D843-AAF4-361A3AF1E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31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30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1220C7-B02D-BE41-9637-1A9264C9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3504-00EC-4A43-88BB-CFD0712672F4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F0BD40-25A6-364F-AA17-B87A4DF3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281FF4-A72C-C149-A101-73CD5A4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9AC9-DC0E-C347-BD4E-199E30E98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A655F-9FDA-144F-8BDE-94A47DCD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85D5-B214-5949-8811-ECDEBE63554F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F554B-FFB5-964F-9447-BDD6AE3C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CA3DB-54AA-0E42-9016-DCB3EF85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9B74-F22D-4649-941B-0D7F4EF162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6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5C0D32-B621-C942-9814-CD848873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6F54-BEB2-8E4A-8296-2FD98284ED93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D753614-9DF0-9441-B0F5-DF60802B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71896EC-F1B2-0B4C-B855-4CF22857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8CB4-A83E-0A43-8D3C-F244AB9E01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EAEB51F-2517-AB4C-9E83-EA5AF44B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C85F-9DCD-AE46-A558-F23DE3A54685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29EB754-3445-D946-B4E8-CD19E6EA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805242C-EA89-EB48-8729-79A9C91B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B184-715A-0D41-83E2-30A59DDDF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462AD21-EEC9-3A47-8A4C-4A22F27A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0BF8-2E85-1D4F-8F0D-2B75A81526F9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E80F8D9-FCD2-944E-90A6-544FA0D1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A42ACD1-294A-B44E-8485-5D0A6626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F7F4-231C-CA46-BE93-9DB88B35F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34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7CC17FB-A6D0-074F-9D18-9683F42E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607E-8F07-424E-89E6-5B8A8E49640B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6AB9A55-DA80-524E-AF9C-B1568AB1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B5FED7D-6D82-0B40-8F42-AF6A0E72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55CF-49CF-DC43-BF0C-2DE0373C83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3E66A92-53D5-2E42-AC53-41CA0F5F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83FB-6CB6-614F-A608-F2C7D0A5CF32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2270900-956B-D242-B1AA-44759500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49AE27B-A45F-7C4C-A8C3-54BFBAC5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0B6E-BA8A-DB4F-83D3-B7A25DB6B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8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79CF711-CBA5-8442-B2B8-352B3633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343B-64B9-FD45-A27D-118DCEE1D1B8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5AA8569-2D83-9B4C-A56F-E470859B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8A302B2-698F-9846-9002-13D037CA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FA09-6A85-6E41-964F-356F0896F2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63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>
            <a:extLst>
              <a:ext uri="{FF2B5EF4-FFF2-40B4-BE49-F238E27FC236}">
                <a16:creationId xmlns:a16="http://schemas.microsoft.com/office/drawing/2014/main" id="{B6CA5788-CF8C-3C42-95DA-41562CD05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60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075" name="Espaço Reservado para Texto 2">
            <a:extLst>
              <a:ext uri="{FF2B5EF4-FFF2-40B4-BE49-F238E27FC236}">
                <a16:creationId xmlns:a16="http://schemas.microsoft.com/office/drawing/2014/main" id="{3137D644-15C1-C64C-9E1E-619B95A04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B2A9F-7A69-3D44-8D5F-4C1E77C2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34BD3-C5C3-CD42-A48B-E33B0E07B315}" type="datetimeFigureOut">
              <a:rPr lang="pt-BR"/>
              <a:pPr>
                <a:defRPr/>
              </a:pPr>
              <a:t>24/06/2025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629382-A6C3-8D44-9304-1F2874FAF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1E5F47-59A3-5249-9DF6-E9A6C82B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2E48C2-F1C9-6847-9068-DF7D9A9F0D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3079" name="Grupo 4">
            <a:extLst>
              <a:ext uri="{FF2B5EF4-FFF2-40B4-BE49-F238E27FC236}">
                <a16:creationId xmlns:a16="http://schemas.microsoft.com/office/drawing/2014/main" id="{B6BD203A-1D1E-E242-A962-BE91126CDA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214313"/>
            <a:chOff x="0" y="0"/>
            <a:chExt cx="9144000" cy="21429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ECF8858-E84C-E14F-A06B-A57D3CD939A6}"/>
                </a:ext>
              </a:extLst>
            </p:cNvPr>
            <p:cNvSpPr/>
            <p:nvPr/>
          </p:nvSpPr>
          <p:spPr>
            <a:xfrm>
              <a:off x="0" y="0"/>
              <a:ext cx="9144000" cy="142852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17C7336-12CA-2247-B270-71E6D2029BF6}"/>
                </a:ext>
              </a:extLst>
            </p:cNvPr>
            <p:cNvSpPr/>
            <p:nvPr/>
          </p:nvSpPr>
          <p:spPr>
            <a:xfrm>
              <a:off x="928662" y="142852"/>
              <a:ext cx="82153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FE0895CA-35FB-1E41-A3D9-2714DB9D02A8}"/>
              </a:ext>
            </a:extLst>
          </p:cNvPr>
          <p:cNvSpPr/>
          <p:nvPr userDrawn="1"/>
        </p:nvSpPr>
        <p:spPr>
          <a:xfrm flipV="1">
            <a:off x="0" y="6786587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BRICS#/media/File:GDP_BRICS_G7.svg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631504" y="851101"/>
            <a:ext cx="9256037" cy="1780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﻿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Scientific Aspects of South-South Cooperation and BRICS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Partnerships for Social, Economic and Environmental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</a:rPr>
              <a:t>Development</a:t>
            </a:r>
            <a:endParaRPr kumimoji="0" lang="en-US" sz="1400" b="1" i="0" u="none" strike="noStrike" kern="1200" cap="none" spc="-10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9FA5C4-5E58-2F47-AADD-DDBDD19DE882}"/>
              </a:ext>
            </a:extLst>
          </p:cNvPr>
          <p:cNvSpPr txBox="1"/>
          <p:nvPr/>
        </p:nvSpPr>
        <p:spPr>
          <a:xfrm>
            <a:off x="3068763" y="310583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Prof. Odir Dellagostin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University of Pelotas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052DC0-F350-242D-875A-597B50B8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97151"/>
            <a:ext cx="4429227" cy="14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6F19D6E-317C-9BAD-3950-C4DFFE426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4067982"/>
            <a:ext cx="2586484" cy="23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972786A-1A1A-5C48-9776-AF1E8B1C7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23560"/>
              </p:ext>
            </p:extLst>
          </p:nvPr>
        </p:nvGraphicFramePr>
        <p:xfrm>
          <a:off x="1278632" y="841062"/>
          <a:ext cx="10116633" cy="2287531"/>
        </p:xfrm>
        <a:graphic>
          <a:graphicData uri="http://schemas.openxmlformats.org/drawingml/2006/table">
            <a:tbl>
              <a:tblPr/>
              <a:tblGrid>
                <a:gridCol w="1655609">
                  <a:extLst>
                    <a:ext uri="{9D8B030D-6E8A-4147-A177-3AD203B41FA5}">
                      <a16:colId xmlns:a16="http://schemas.microsoft.com/office/drawing/2014/main" val="1531855710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2322946997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2970374973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2791290058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2433857627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1378181767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3213484337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1678258328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2853043103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3103196632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1360120390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105110045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1398756532"/>
                    </a:ext>
                  </a:extLst>
                </a:gridCol>
                <a:gridCol w="650848">
                  <a:extLst>
                    <a:ext uri="{9D8B030D-6E8A-4147-A177-3AD203B41FA5}">
                      <a16:colId xmlns:a16="http://schemas.microsoft.com/office/drawing/2014/main" val="3392803512"/>
                    </a:ext>
                  </a:extLst>
                </a:gridCol>
              </a:tblGrid>
              <a:tr h="26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4329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Asiatic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7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7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22255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Western Europe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C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0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6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6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7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D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00253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America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8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2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9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9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39583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 East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18072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Europe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86921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Latin America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7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8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08737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Africa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70273"/>
                  </a:ext>
                </a:extLst>
              </a:tr>
              <a:tr h="2205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Region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8718" marR="8718" marT="871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15764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23D725F-F586-00AB-8F54-E9AFD899B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429417"/>
              </p:ext>
            </p:extLst>
          </p:nvPr>
        </p:nvGraphicFramePr>
        <p:xfrm>
          <a:off x="1266123" y="3140967"/>
          <a:ext cx="10116633" cy="355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C000FFD-A199-F283-063C-F33DEDB26F1E}"/>
              </a:ext>
            </a:extLst>
          </p:cNvPr>
          <p:cNvSpPr txBox="1"/>
          <p:nvPr/>
        </p:nvSpPr>
        <p:spPr>
          <a:xfrm>
            <a:off x="1475072" y="305468"/>
            <a:ext cx="972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3F6DBD"/>
                </a:solidFill>
              </a:rPr>
              <a:t>Global Shift in </a:t>
            </a:r>
            <a:r>
              <a:rPr lang="pt-BR" sz="2800" b="1" dirty="0" err="1">
                <a:solidFill>
                  <a:srgbClr val="3F6DBD"/>
                </a:solidFill>
              </a:rPr>
              <a:t>Scholarly</a:t>
            </a:r>
            <a:r>
              <a:rPr lang="pt-BR" sz="2800" b="1" dirty="0">
                <a:solidFill>
                  <a:srgbClr val="3F6DBD"/>
                </a:solidFill>
              </a:rPr>
              <a:t> Output – Regional </a:t>
            </a:r>
            <a:r>
              <a:rPr lang="pt-BR" sz="2800" b="1" dirty="0" err="1">
                <a:solidFill>
                  <a:srgbClr val="3F6DBD"/>
                </a:solidFill>
              </a:rPr>
              <a:t>Shares</a:t>
            </a:r>
            <a:r>
              <a:rPr lang="pt-BR" sz="2800" b="1" dirty="0">
                <a:solidFill>
                  <a:srgbClr val="3F6DBD"/>
                </a:solidFill>
              </a:rPr>
              <a:t>, 2000 - 2024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1248A9-7BEC-960F-F45E-A5FDD990CDA5}"/>
              </a:ext>
            </a:extLst>
          </p:cNvPr>
          <p:cNvSpPr txBox="1"/>
          <p:nvPr/>
        </p:nvSpPr>
        <p:spPr>
          <a:xfrm>
            <a:off x="9408368" y="6237849"/>
            <a:ext cx="2783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2000–2024)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5999E9-B1C0-0C8D-6CA5-0358CF97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450173"/>
            <a:ext cx="8276456" cy="46054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BBB5D1-7650-75F5-B6AD-F50C0E784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972" y="326386"/>
            <a:ext cx="7200900" cy="11557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E79A3F-3BF2-E9F4-6B9A-658542EDF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9635"/>
            <a:ext cx="4226280" cy="1789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94BB979-429E-02F4-A7FD-D933F69E7FAF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8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4D39F2-82AA-5716-C16E-AB28759C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72816"/>
            <a:ext cx="10297870" cy="41500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35807F-A565-B24C-2631-55BFFCAC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428562"/>
            <a:ext cx="7239000" cy="1104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85A9CD-94D3-C215-E3B1-7B44629A2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2" y="5229200"/>
            <a:ext cx="3454152" cy="14627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B9941C-7D13-7DF3-122C-4D13CC0E903F}"/>
              </a:ext>
            </a:extLst>
          </p:cNvPr>
          <p:cNvSpPr txBox="1"/>
          <p:nvPr/>
        </p:nvSpPr>
        <p:spPr>
          <a:xfrm>
            <a:off x="6874648" y="6290938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0409755-CDD0-31CA-4E22-CC67342C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404664"/>
            <a:ext cx="7239000" cy="11049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42A5D5-5542-25C0-F55A-FC602B4F6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1628800"/>
            <a:ext cx="10006883" cy="40027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54DF8D-850B-B527-6E24-9C1B500EE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2193"/>
            <a:ext cx="4007768" cy="16971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8464F5-9352-3C79-108E-E92ADAA6AA76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9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A8B58D-D0BD-D0C8-E9EC-784EEFDC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76672"/>
            <a:ext cx="7200900" cy="11557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3E37D7-B2B0-0E78-55B7-4AE647D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26" y="1700808"/>
            <a:ext cx="10675947" cy="43024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16341E-EE71-CAF6-8B63-A37CA853E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" y="5053819"/>
            <a:ext cx="3933123" cy="16655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BFCD6-55BB-DCAE-19A9-1CACE7830E74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E32BCC-BBD6-759C-36ED-68CDE893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772816"/>
            <a:ext cx="10406451" cy="41927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10C462D-2FC2-C7D0-D719-67682640D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404664"/>
            <a:ext cx="7175500" cy="11303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DDBC73-5749-9C72-219B-674F2904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5301209"/>
            <a:ext cx="3462622" cy="14663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23A2396-21A2-57B9-B6B5-5F07372EAA0A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034D95-1B09-4770-3D9B-B0061A6E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59" y="1556792"/>
            <a:ext cx="10701738" cy="419025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CF4376-9994-47A6-C3E5-3323C510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332656"/>
            <a:ext cx="7124700" cy="1066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E21CDB-2E8F-C2E5-FEC1-08FBBD392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3" y="5081530"/>
            <a:ext cx="3886200" cy="16457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AC2AF8B-9817-52FA-418A-283731A78BAF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2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91C3DE-CF82-4351-8702-17DAB421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332656"/>
            <a:ext cx="7175500" cy="11303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AD4FE4D-AD87-21D0-97FB-BA8E45F4F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628800"/>
            <a:ext cx="10874605" cy="42579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7E9415-B5D4-4F07-794F-2812B803D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229200"/>
            <a:ext cx="3382144" cy="14322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4E40FB-9F01-5691-A2C9-E6F22A239F77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54590C-AC45-83F2-B37A-FEF555A4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548680"/>
            <a:ext cx="7124700" cy="10668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02E902-B451-E1B2-B981-6D88C347F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1916832"/>
            <a:ext cx="9569728" cy="37585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A87C35-8415-67C2-9C5B-EBE3A33D0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3176"/>
            <a:ext cx="3969229" cy="168087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3E11AF-0A62-D2B5-4712-EB855ECBCB89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4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459DB4-0CBB-407B-76F7-C82EA190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70" y="2204864"/>
            <a:ext cx="9436890" cy="3550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543161-BA80-6F3C-C221-D8AA1333D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48680"/>
            <a:ext cx="7772400" cy="12042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7DC653-FFFE-FDAA-E613-DD10FCB33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076494"/>
            <a:ext cx="3886200" cy="16457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8763C8-6F5B-9E99-4111-F2E1098DB11A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7BC87E-FCF9-E184-6892-DC88AE0E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71"/>
          <a:stretch>
            <a:fillRect/>
          </a:stretch>
        </p:blipFill>
        <p:spPr>
          <a:xfrm>
            <a:off x="1559496" y="2306594"/>
            <a:ext cx="3193131" cy="41110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13190D-B808-F45E-863A-6A2FFCC69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2132856"/>
            <a:ext cx="6007669" cy="345638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98C5574-12E9-0C1E-736E-9FE30028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BRICS member Countries</a:t>
            </a:r>
          </a:p>
        </p:txBody>
      </p:sp>
    </p:spTree>
    <p:extLst>
      <p:ext uri="{BB962C8B-B14F-4D97-AF65-F5344CB8AC3E}">
        <p14:creationId xmlns:p14="http://schemas.microsoft.com/office/powerpoint/2010/main" val="329565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AE17EF-4702-9D0B-7D53-334FCBA4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109076"/>
            <a:ext cx="9433048" cy="43033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FDC9C1-2824-62D8-2246-4E3AD96F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664936"/>
            <a:ext cx="7162800" cy="11303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AFE271-84DC-FFB6-E391-62A9D4FE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4572"/>
            <a:ext cx="3022104" cy="12797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1FAE6D-1BC5-8A37-982D-0B8CBAC4A388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7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275ED2-7968-1887-D6F3-00F4129F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916832"/>
            <a:ext cx="10014561" cy="41359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087A60-9905-1D35-8C74-2B27A106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504" y="620688"/>
            <a:ext cx="7772400" cy="11626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3F58C1-84C0-B017-E010-EA4153C57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6" y="5004457"/>
            <a:ext cx="3620751" cy="15932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DB7C58-9E7F-6C6E-4929-4C8B131D298B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E2B4912-DB01-FFC6-6DAA-D33D08E34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424101"/>
            <a:ext cx="11106119" cy="43199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2B51A6-60C0-3B4B-62C9-4348FEA49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2656"/>
            <a:ext cx="7162800" cy="1104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BFE1779-F368-A90D-6281-B91A08384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57" y="5229200"/>
            <a:ext cx="3310136" cy="14566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278AC7-BE08-B7F7-62C0-11B8997EF83A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8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C9726A5-8D4A-CC80-E6D0-CCB8F070F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74391"/>
              </p:ext>
            </p:extLst>
          </p:nvPr>
        </p:nvGraphicFramePr>
        <p:xfrm>
          <a:off x="119336" y="2204864"/>
          <a:ext cx="11953328" cy="3903662"/>
        </p:xfrm>
        <a:graphic>
          <a:graphicData uri="http://schemas.openxmlformats.org/drawingml/2006/table">
            <a:tbl>
              <a:tblPr/>
              <a:tblGrid>
                <a:gridCol w="2011945">
                  <a:extLst>
                    <a:ext uri="{9D8B030D-6E8A-4147-A177-3AD203B41FA5}">
                      <a16:colId xmlns:a16="http://schemas.microsoft.com/office/drawing/2014/main" val="1818505908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1283397529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1597478882"/>
                    </a:ext>
                  </a:extLst>
                </a:gridCol>
                <a:gridCol w="957021">
                  <a:extLst>
                    <a:ext uri="{9D8B030D-6E8A-4147-A177-3AD203B41FA5}">
                      <a16:colId xmlns:a16="http://schemas.microsoft.com/office/drawing/2014/main" val="4061244837"/>
                    </a:ext>
                  </a:extLst>
                </a:gridCol>
                <a:gridCol w="850504">
                  <a:extLst>
                    <a:ext uri="{9D8B030D-6E8A-4147-A177-3AD203B41FA5}">
                      <a16:colId xmlns:a16="http://schemas.microsoft.com/office/drawing/2014/main" val="3533599780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833414521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4124472513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2334444114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2954363842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1969542274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1360541678"/>
                    </a:ext>
                  </a:extLst>
                </a:gridCol>
                <a:gridCol w="903762">
                  <a:extLst>
                    <a:ext uri="{9D8B030D-6E8A-4147-A177-3AD203B41FA5}">
                      <a16:colId xmlns:a16="http://schemas.microsoft.com/office/drawing/2014/main" val="390259568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Russian Federation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Brazil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Iran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Egypt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United Arab Emirates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68890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28075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13751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Russian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Federation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44722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Brazil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71455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05182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Africa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52042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Indonesia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08920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Egypt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288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Arab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Emirates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35694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98435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E9AD049D-BBE3-E1FC-9CD4-6826F172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0197"/>
            <a:ext cx="10972800" cy="1143000"/>
          </a:xfrm>
        </p:spPr>
        <p:txBody>
          <a:bodyPr/>
          <a:lstStyle/>
          <a:p>
            <a:r>
              <a:rPr lang="pt-BR" sz="4000" dirty="0" err="1"/>
              <a:t>Intra</a:t>
            </a:r>
            <a:r>
              <a:rPr lang="pt-BR" sz="4000" dirty="0"/>
              <a:t>-BRICS-Plus </a:t>
            </a:r>
            <a:r>
              <a:rPr lang="pt-BR" sz="4000" dirty="0" err="1"/>
              <a:t>Co-Authorship</a:t>
            </a:r>
            <a:r>
              <a:rPr lang="pt-BR" sz="4000" dirty="0"/>
              <a:t> Matrix – </a:t>
            </a:r>
            <a:r>
              <a:rPr lang="pt-BR" sz="4000" dirty="0" err="1"/>
              <a:t>Share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Each</a:t>
            </a:r>
            <a:r>
              <a:rPr lang="pt-BR" sz="4000" dirty="0"/>
              <a:t> </a:t>
            </a:r>
            <a:r>
              <a:rPr lang="pt-BR" sz="4000" dirty="0" err="1"/>
              <a:t>Country’s</a:t>
            </a:r>
            <a:r>
              <a:rPr lang="pt-BR" sz="4000" dirty="0"/>
              <a:t> </a:t>
            </a:r>
            <a:r>
              <a:rPr lang="pt-BR" sz="4000" dirty="0" err="1"/>
              <a:t>Scholarly</a:t>
            </a:r>
            <a:r>
              <a:rPr lang="pt-BR" sz="4000" dirty="0"/>
              <a:t> Output (2019 – 2024)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34E7B5-633B-72E5-6EA6-22699A6E9B3B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15 Mar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2019–2024)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6507-E488-F534-9512-D6C024E3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Rank </a:t>
            </a:r>
            <a:r>
              <a:rPr lang="pt-BR" sz="3200" dirty="0" err="1"/>
              <a:t>Order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Key </a:t>
            </a:r>
            <a:r>
              <a:rPr lang="pt-BR" sz="3200" dirty="0" err="1"/>
              <a:t>Collaboration</a:t>
            </a:r>
            <a:r>
              <a:rPr lang="pt-BR" sz="3200" dirty="0"/>
              <a:t> </a:t>
            </a:r>
            <a:r>
              <a:rPr lang="pt-BR" sz="3200" dirty="0" err="1"/>
              <a:t>Partners</a:t>
            </a:r>
            <a:r>
              <a:rPr lang="pt-BR" sz="3200" dirty="0"/>
              <a:t> for BRICS-Plus Countries (2019 – 2024)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FDFA77C-442D-301B-9F2B-772AFB177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75210"/>
              </p:ext>
            </p:extLst>
          </p:nvPr>
        </p:nvGraphicFramePr>
        <p:xfrm>
          <a:off x="479378" y="1403350"/>
          <a:ext cx="11233243" cy="4778099"/>
        </p:xfrm>
        <a:graphic>
          <a:graphicData uri="http://schemas.openxmlformats.org/drawingml/2006/table">
            <a:tbl>
              <a:tblPr/>
              <a:tblGrid>
                <a:gridCol w="2045393">
                  <a:extLst>
                    <a:ext uri="{9D8B030D-6E8A-4147-A177-3AD203B41FA5}">
                      <a16:colId xmlns:a16="http://schemas.microsoft.com/office/drawing/2014/main" val="3513200768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3774776701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3128774383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3651201765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2847205644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2509412202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2480014218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2489231699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3248728958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3942769069"/>
                    </a:ext>
                  </a:extLst>
                </a:gridCol>
                <a:gridCol w="918785">
                  <a:extLst>
                    <a:ext uri="{9D8B030D-6E8A-4147-A177-3AD203B41FA5}">
                      <a16:colId xmlns:a16="http://schemas.microsoft.com/office/drawing/2014/main" val="2665032897"/>
                    </a:ext>
                  </a:extLst>
                </a:gridCol>
              </a:tblGrid>
              <a:tr h="964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Russian Federation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Brazil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Iran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South Africa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Indonesia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Egypt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United Arab Emirates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85771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89465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24092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Russian Federation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65691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Brazil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2877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Iran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1179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Africa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6886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Indonesia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01179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Egypt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16930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Arab Emirates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00746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F9696B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69499"/>
                  </a:ext>
                </a:extLst>
              </a:tr>
              <a:tr h="28314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Malaysia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Saudi Arabia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5032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Saudi Arabia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Germany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Japan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States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516307"/>
                  </a:ext>
                </a:extLst>
              </a:tr>
              <a:tr h="349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Australia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Spain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Australia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Australia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626987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D25FFE-5FBC-0968-5D8E-F3375213929D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15 Mar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2019–2024)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5736F4F-CEF3-3307-39F6-5A57D358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Beyond Co-Authorship: Where the Collaboration Happens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D5A527-4144-2BC1-A79E-B2849E66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noProof="0" dirty="0"/>
              <a:t>Shared authorship is our starting signal</a:t>
            </a:r>
            <a:br>
              <a:rPr lang="en-US" sz="2800" noProof="0" dirty="0"/>
            </a:br>
            <a:r>
              <a:rPr lang="en-US" sz="2800" noProof="0" dirty="0"/>
              <a:t>It shows that researchers across BRICS-Plus nations are publishing together and trust each other’s labs.</a:t>
            </a:r>
          </a:p>
          <a:p>
            <a:r>
              <a:rPr lang="en-US" sz="2800" b="1" noProof="0" dirty="0"/>
              <a:t>But </a:t>
            </a:r>
            <a:r>
              <a:rPr lang="en-US" sz="2800" b="1" i="1" noProof="0" dirty="0"/>
              <a:t>what</a:t>
            </a:r>
            <a:r>
              <a:rPr lang="en-US" sz="2800" b="1" noProof="0" dirty="0"/>
              <a:t> are they working on?</a:t>
            </a:r>
            <a:br>
              <a:rPr lang="en-US" sz="2800" noProof="0" dirty="0"/>
            </a:br>
            <a:r>
              <a:rPr lang="en-US" sz="2800" noProof="0" dirty="0"/>
              <a:t>The next slides reveal four priority arenas where those co-authorship ties translate into concrete joint projects and policy agendas:</a:t>
            </a:r>
          </a:p>
          <a:p>
            <a:r>
              <a:rPr lang="en-US" sz="2800" noProof="0" dirty="0"/>
              <a:t>Clean Energy &amp; Climate Solutions</a:t>
            </a:r>
          </a:p>
          <a:p>
            <a:r>
              <a:rPr lang="en-US" sz="2800" noProof="0" dirty="0"/>
              <a:t>Health, Vaccines &amp; Food Systems</a:t>
            </a:r>
          </a:p>
          <a:p>
            <a:r>
              <a:rPr lang="en-US" sz="2800" noProof="0" dirty="0"/>
              <a:t>Digital &amp; Artificial Intelligence</a:t>
            </a:r>
          </a:p>
          <a:p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11886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AEA43B-9F14-D47E-AA63-8FBCA316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Energy &amp; Climate Collaboration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20E4A-ABB7-71DD-2E02-F6D8B4B47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Energy transition R&amp;D</a:t>
            </a:r>
            <a:r>
              <a:rPr lang="en-US" noProof="0" dirty="0"/>
              <a:t>: green hydrogen, large-scale solar &amp; wind, grid storage.</a:t>
            </a:r>
          </a:p>
          <a:p>
            <a:r>
              <a:rPr lang="en-US" b="1" noProof="0" dirty="0"/>
              <a:t>Key partners</a:t>
            </a:r>
            <a:r>
              <a:rPr lang="en-US" noProof="0" dirty="0"/>
              <a:t>: China ↔ India ↔ Russia</a:t>
            </a:r>
            <a:r>
              <a:rPr lang="en-US" dirty="0"/>
              <a:t> ↔ Brazil</a:t>
            </a:r>
            <a:r>
              <a:rPr lang="en-US" noProof="0" dirty="0"/>
              <a:t>, plus hydrocarbon-rich newcomers (Iran, UAE).</a:t>
            </a:r>
          </a:p>
          <a:p>
            <a:r>
              <a:rPr lang="en-US" b="1" noProof="0" dirty="0"/>
              <a:t>Joint objective</a:t>
            </a:r>
            <a:r>
              <a:rPr lang="en-US" noProof="0" dirty="0"/>
              <a:t>: secure, low-carbon energy mix for all BRICS-Plus economies.</a:t>
            </a:r>
          </a:p>
          <a:p>
            <a:r>
              <a:rPr lang="en-US" b="1" noProof="0" dirty="0"/>
              <a:t>Climate resilience</a:t>
            </a:r>
            <a:r>
              <a:rPr lang="en-US" noProof="0" dirty="0"/>
              <a:t>: shared modelling of extreme events and carbon-capture pilots.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285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C51C0A-22A8-4F9C-3099-704EE1E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Health, Vaccines &amp; Food Systems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B9691B-B843-32C0-2167-3BA39DC1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Public-health networks</a:t>
            </a:r>
            <a:r>
              <a:rPr lang="en-US" noProof="0" dirty="0"/>
              <a:t>: cross-country disease surveillance and data sharing.</a:t>
            </a:r>
          </a:p>
          <a:p>
            <a:r>
              <a:rPr lang="en-US" b="1" noProof="0" dirty="0"/>
              <a:t>Vaccine co-development</a:t>
            </a:r>
            <a:r>
              <a:rPr lang="en-US" noProof="0" dirty="0"/>
              <a:t>: technology transfer deals linking China, India, Brazil &amp; South Africa.</a:t>
            </a:r>
          </a:p>
          <a:p>
            <a:r>
              <a:rPr lang="en-US" b="1" noProof="0" dirty="0"/>
              <a:t>Food-system research</a:t>
            </a:r>
            <a:r>
              <a:rPr lang="en-US" noProof="0" dirty="0"/>
              <a:t>: climate-smart agriculture, healthy-diet supply chains (Brazil, India, Indonesia, Egypt).</a:t>
            </a:r>
          </a:p>
          <a:p>
            <a:r>
              <a:rPr lang="en-US" b="1" noProof="0" dirty="0"/>
              <a:t>Goal</a:t>
            </a:r>
            <a:r>
              <a:rPr lang="en-US" noProof="0" dirty="0"/>
              <a:t>: boost regional self-sufficiency in health security and nutrition.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270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4F1CB7-A1BF-2D48-F776-E671836D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Digital &amp; AI Frontiers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A43779-39C3-13A5-7F8E-54F01A3F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“AI Alliance” initiatives</a:t>
            </a:r>
            <a:r>
              <a:rPr lang="en-US" noProof="0" dirty="0"/>
              <a:t>: joint large-language models and regulatory sandboxes (China &amp; Russia leading).</a:t>
            </a:r>
          </a:p>
          <a:p>
            <a:r>
              <a:rPr lang="en-US" b="1" noProof="0" dirty="0"/>
              <a:t>Digital-infrastructure build-out</a:t>
            </a:r>
            <a:r>
              <a:rPr lang="en-US" noProof="0" dirty="0"/>
              <a:t>: 5G/6G corridors and satellite-based internet for remote areas.</a:t>
            </a:r>
          </a:p>
          <a:p>
            <a:r>
              <a:rPr lang="en-US" b="1" noProof="0" dirty="0"/>
              <a:t>Skills pipelines</a:t>
            </a:r>
            <a:r>
              <a:rPr lang="en-US" noProof="0" dirty="0"/>
              <a:t>: co-funded graduate programs and researcher exchanges in data science.</a:t>
            </a:r>
          </a:p>
          <a:p>
            <a:r>
              <a:rPr lang="en-US" b="1" noProof="0" dirty="0"/>
              <a:t>Aim</a:t>
            </a:r>
            <a:r>
              <a:rPr lang="en-US" noProof="0" dirty="0"/>
              <a:t>: establish the BRICS-Plus as a competitive tech bloc while narrowing the digital divide.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917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586887-F625-D40E-6103-4F867CFD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Strategic Takeaways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A2FD2F-8B63-66ED-08EA-A0034AA2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South-South knowledge flow is accelerating</a:t>
            </a:r>
            <a:r>
              <a:rPr lang="en-US" noProof="0" dirty="0"/>
              <a:t>, yet still complements strong North-South ties.</a:t>
            </a:r>
          </a:p>
          <a:p>
            <a:r>
              <a:rPr lang="en-US" b="1" noProof="0" dirty="0"/>
              <a:t>Energy, health, AI and food resilience</a:t>
            </a:r>
            <a:r>
              <a:rPr lang="en-US" noProof="0" dirty="0"/>
              <a:t> form the core pillars of present collaboration.</a:t>
            </a:r>
          </a:p>
          <a:p>
            <a:r>
              <a:rPr lang="en-US" b="1" noProof="0" dirty="0"/>
              <a:t>Policy levers</a:t>
            </a:r>
            <a:r>
              <a:rPr lang="en-US" noProof="0" dirty="0"/>
              <a:t>: expand joint funds, mobility schemes and shared research infrastructure to deepen intra-bloc partnerships and lift newer members faster.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0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9A46A8-5FE2-F8C5-B63B-70C1BC9F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664"/>
            <a:ext cx="11136560" cy="56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83084CA-AF7B-ABC0-226A-E4F15F11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57192"/>
            <a:ext cx="7772400" cy="6096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C5258A-8387-43AC-6913-6D248F71A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5" y="6058573"/>
            <a:ext cx="8645406" cy="4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94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06BE-B3C6-6E3A-AB18-4C9D7891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actions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AD9B67-B82D-B6CD-2414-E195AAB92C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972800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Expand joint </a:t>
            </a:r>
            <a:r>
              <a:rPr lang="en-US" sz="4000" b="1" dirty="0"/>
              <a:t>research funds </a:t>
            </a:r>
            <a:r>
              <a:rPr lang="en-US" sz="4000" dirty="0"/>
              <a:t>with matching finance.</a:t>
            </a:r>
          </a:p>
          <a:p>
            <a:r>
              <a:rPr lang="en-US" sz="4000" dirty="0"/>
              <a:t>Simplify visas and fellowships to </a:t>
            </a:r>
            <a:r>
              <a:rPr lang="en-US" sz="4000" b="1" dirty="0"/>
              <a:t>move people and ideas</a:t>
            </a:r>
            <a:r>
              <a:rPr lang="en-US" sz="4000" dirty="0"/>
              <a:t> more easily.</a:t>
            </a:r>
          </a:p>
          <a:p>
            <a:r>
              <a:rPr lang="en-US" sz="4000" b="1" dirty="0"/>
              <a:t>Share expensive facilities </a:t>
            </a:r>
            <a:r>
              <a:rPr lang="en-US" sz="4000" dirty="0"/>
              <a:t>–</a:t>
            </a:r>
            <a:r>
              <a:rPr lang="en-US" sz="4000" b="1" dirty="0"/>
              <a:t> </a:t>
            </a:r>
            <a:r>
              <a:rPr lang="en-US" sz="4000" dirty="0"/>
              <a:t>such  as synchrotrons, biobanks, and high-performance computers – under open access rules.</a:t>
            </a:r>
          </a:p>
        </p:txBody>
      </p:sp>
    </p:spTree>
    <p:extLst>
      <p:ext uri="{BB962C8B-B14F-4D97-AF65-F5344CB8AC3E}">
        <p14:creationId xmlns:p14="http://schemas.microsoft.com/office/powerpoint/2010/main" val="161056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11824" y="2276872"/>
            <a:ext cx="336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t-B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71864" y="3813287"/>
            <a:ext cx="644693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Odir Dellagostin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prstClr val="black"/>
                </a:solidFill>
              </a:rPr>
              <a:t>Federal </a:t>
            </a:r>
            <a:r>
              <a:rPr lang="pt-BR" sz="2800" dirty="0" err="1">
                <a:solidFill>
                  <a:prstClr val="black"/>
                </a:solidFill>
              </a:rPr>
              <a:t>University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of</a:t>
            </a:r>
            <a:r>
              <a:rPr lang="pt-BR" sz="2800" dirty="0">
                <a:solidFill>
                  <a:prstClr val="black"/>
                </a:solidFill>
              </a:rPr>
              <a:t> Pelotas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t-BR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FAPERGS</a:t>
            </a:r>
          </a:p>
        </p:txBody>
      </p:sp>
      <p:pic>
        <p:nvPicPr>
          <p:cNvPr id="2" name="Imagem 1" descr="Foto em preto e branco&#10;&#10;Descrição gerada automaticamente">
            <a:extLst>
              <a:ext uri="{FF2B5EF4-FFF2-40B4-BE49-F238E27FC236}">
                <a16:creationId xmlns:a16="http://schemas.microsoft.com/office/drawing/2014/main" id="{D68FF422-879B-0101-E999-51B6F0BE8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6" y="1313701"/>
            <a:ext cx="2499586" cy="249958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5A7BFED-0BB9-CB84-1E9B-CD2EDAC61339}"/>
              </a:ext>
            </a:extLst>
          </p:cNvPr>
          <p:cNvSpPr/>
          <p:nvPr/>
        </p:nvSpPr>
        <p:spPr>
          <a:xfrm>
            <a:off x="9768408" y="5580946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5712FCD-CFB6-E8EF-225A-F67D3CBBF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933056"/>
            <a:ext cx="2730500" cy="2489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EEF3C7-9864-391C-CB33-BFC4C7B7A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4" y="1289020"/>
            <a:ext cx="2584216" cy="26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1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65480F-444F-7C7B-6689-E9A223015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49" y="260648"/>
            <a:ext cx="8430448" cy="3168352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96C38D6-431A-E93F-CB51-ACA7CC1E5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61172"/>
              </p:ext>
            </p:extLst>
          </p:nvPr>
        </p:nvGraphicFramePr>
        <p:xfrm>
          <a:off x="3215680" y="3429000"/>
          <a:ext cx="70567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76441A8-935D-171E-33F3-B8ECF7D0A635}"/>
              </a:ext>
            </a:extLst>
          </p:cNvPr>
          <p:cNvSpPr txBox="1"/>
          <p:nvPr/>
        </p:nvSpPr>
        <p:spPr>
          <a:xfrm rot="16200000">
            <a:off x="-2453062" y="3162162"/>
            <a:ext cx="655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0">
                <a:solidFill>
                  <a:srgbClr val="3F6DBD"/>
                </a:solidFill>
                <a:latin typeface="+mj-lt"/>
                <a:ea typeface="+mj-ea"/>
                <a:cs typeface="+mj-cs"/>
              </a:rPr>
              <a:t>G7 vs BRICS: Economy and Knowledge Production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8F6888-99D0-129F-1A2D-43165B0A6732}"/>
              </a:ext>
            </a:extLst>
          </p:cNvPr>
          <p:cNvSpPr txBox="1"/>
          <p:nvPr/>
        </p:nvSpPr>
        <p:spPr>
          <a:xfrm>
            <a:off x="10427200" y="6143869"/>
            <a:ext cx="156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74B7AA-0DEA-6A58-9021-F69D07998ED7}"/>
              </a:ext>
            </a:extLst>
          </p:cNvPr>
          <p:cNvSpPr txBox="1"/>
          <p:nvPr/>
        </p:nvSpPr>
        <p:spPr>
          <a:xfrm>
            <a:off x="10302215" y="2204864"/>
            <a:ext cx="1568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https://en.wikipedia.org/wiki/BRICS#/media/File:GDP_BRICS_G7.svg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1AECA7-0D1D-4D50-7A32-E7A319AF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1" y="1700808"/>
            <a:ext cx="10751677" cy="484902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FD75E03-05F0-F36B-175C-26A006CB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Scholarly</a:t>
            </a:r>
            <a:r>
              <a:rPr lang="pt-BR" sz="3200" dirty="0"/>
              <a:t> Output </a:t>
            </a:r>
            <a:r>
              <a:rPr lang="pt-BR" sz="3200" dirty="0" err="1"/>
              <a:t>Trajectory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BRICS </a:t>
            </a:r>
            <a:r>
              <a:rPr lang="pt-BR" sz="3200" dirty="0" err="1"/>
              <a:t>and</a:t>
            </a:r>
            <a:r>
              <a:rPr lang="pt-BR" sz="3200" dirty="0"/>
              <a:t> BRICS-Plus </a:t>
            </a:r>
            <a:r>
              <a:rPr lang="pt-BR" sz="3200" dirty="0" err="1"/>
              <a:t>Nations</a:t>
            </a:r>
            <a:r>
              <a:rPr lang="pt-BR" sz="3200" dirty="0"/>
              <a:t> (2000 – 2024)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C74F4C-6D2D-F69A-28F4-F15B906874E1}"/>
              </a:ext>
            </a:extLst>
          </p:cNvPr>
          <p:cNvSpPr txBox="1"/>
          <p:nvPr/>
        </p:nvSpPr>
        <p:spPr>
          <a:xfrm>
            <a:off x="263352" y="6272838"/>
            <a:ext cx="530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2000–2024)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EE76E9-D21F-5294-023B-B52623D4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39"/>
            <a:ext cx="11305256" cy="64952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BC4F3E7-F56E-85D4-795F-0A318DA9EA7D}"/>
              </a:ext>
            </a:extLst>
          </p:cNvPr>
          <p:cNvSpPr txBox="1"/>
          <p:nvPr/>
        </p:nvSpPr>
        <p:spPr>
          <a:xfrm>
            <a:off x="6208322" y="6406923"/>
            <a:ext cx="530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1996–2024)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389C6C-02CA-5183-0401-5CFFE35D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0" y="0"/>
            <a:ext cx="11839620" cy="66546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497B71-BDC5-7607-D810-6CB73F445BD3}"/>
              </a:ext>
            </a:extLst>
          </p:cNvPr>
          <p:cNvSpPr txBox="1"/>
          <p:nvPr/>
        </p:nvSpPr>
        <p:spPr>
          <a:xfrm>
            <a:off x="6888170" y="6377639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2000–2024)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9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50BFBD-0DF5-2261-B21B-3935D60F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3" y="130164"/>
            <a:ext cx="10419991" cy="61791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C9F6C3-C8E0-6608-BE5A-EFC78764F2A4}"/>
              </a:ext>
            </a:extLst>
          </p:cNvPr>
          <p:cNvSpPr txBox="1"/>
          <p:nvPr/>
        </p:nvSpPr>
        <p:spPr>
          <a:xfrm>
            <a:off x="6672064" y="6402900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2000–2024)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2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C9E773-F17A-474C-1EDA-5A147106E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52670"/>
            <a:ext cx="11802826" cy="62726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3B3539-2BCC-D204-3006-7199833C8DB6}"/>
              </a:ext>
            </a:extLst>
          </p:cNvPr>
          <p:cNvSpPr txBox="1"/>
          <p:nvPr/>
        </p:nvSpPr>
        <p:spPr>
          <a:xfrm>
            <a:off x="6618332" y="6466830"/>
            <a:ext cx="53038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, Elsevier. Data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exported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2025 (Scopus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coverage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2000–2024)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6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4B33E3E-7450-6C4C-A1F8-C7F106777864}">
  <we:reference id="wa200005566" version="3.0.0.3" store="pt-BR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168592</TotalTime>
  <Words>6056</Words>
  <Application>Microsoft Macintosh PowerPoint</Application>
  <PresentationFormat>Widescreen</PresentationFormat>
  <Paragraphs>685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Aptos Narrow</vt:lpstr>
      <vt:lpstr>Arial</vt:lpstr>
      <vt:lpstr>Calibri</vt:lpstr>
      <vt:lpstr>Cambria</vt:lpstr>
      <vt:lpstr>Tema do Office</vt:lpstr>
      <vt:lpstr>Apresentação do PowerPoint</vt:lpstr>
      <vt:lpstr>BRICS member Countries</vt:lpstr>
      <vt:lpstr>Apresentação do PowerPoint</vt:lpstr>
      <vt:lpstr>Apresentação do PowerPoint</vt:lpstr>
      <vt:lpstr>Scholarly Output Trajectory of BRICS and BRICS-Plus Nations (2000 – 2024)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Intra-BRICS-Plus Co-Authorship Matrix – Share of Each Country’s Scholarly Output (2019 – 2024)</vt:lpstr>
      <vt:lpstr>Rank Order of Key Collaboration Partners for BRICS-Plus Countries (2019 – 2024)</vt:lpstr>
      <vt:lpstr>Beyond Co-Authorship: Where the Collaboration Happens</vt:lpstr>
      <vt:lpstr>Energy &amp; Climate Collaboration </vt:lpstr>
      <vt:lpstr>Health, Vaccines &amp; Food Systems</vt:lpstr>
      <vt:lpstr>Digital &amp; AI Frontiers</vt:lpstr>
      <vt:lpstr>Strategic Takeaways</vt:lpstr>
      <vt:lpstr>Recommended actions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</dc:title>
  <dc:creator>marilene</dc:creator>
  <cp:lastModifiedBy>Odir</cp:lastModifiedBy>
  <cp:revision>690</cp:revision>
  <cp:lastPrinted>2025-06-23T01:18:57Z</cp:lastPrinted>
  <dcterms:created xsi:type="dcterms:W3CDTF">2014-12-09T13:07:33Z</dcterms:created>
  <dcterms:modified xsi:type="dcterms:W3CDTF">2025-06-24T12:49:52Z</dcterms:modified>
</cp:coreProperties>
</file>