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mov" ContentType="video/quicktime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ags/tag1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4"/>
  </p:notesMasterIdLst>
  <p:sldIdLst>
    <p:sldId id="495" r:id="rId2"/>
    <p:sldId id="496" r:id="rId3"/>
    <p:sldId id="467" r:id="rId4"/>
    <p:sldId id="421" r:id="rId5"/>
    <p:sldId id="440" r:id="rId6"/>
    <p:sldId id="441" r:id="rId7"/>
    <p:sldId id="422" r:id="rId8"/>
    <p:sldId id="428" r:id="rId9"/>
    <p:sldId id="417" r:id="rId10"/>
    <p:sldId id="402" r:id="rId11"/>
    <p:sldId id="490" r:id="rId12"/>
    <p:sldId id="397" r:id="rId13"/>
    <p:sldId id="343" r:id="rId14"/>
    <p:sldId id="384" r:id="rId15"/>
    <p:sldId id="451" r:id="rId16"/>
    <p:sldId id="380" r:id="rId17"/>
    <p:sldId id="407" r:id="rId18"/>
    <p:sldId id="448" r:id="rId19"/>
    <p:sldId id="444" r:id="rId20"/>
    <p:sldId id="491" r:id="rId21"/>
    <p:sldId id="492" r:id="rId22"/>
    <p:sldId id="304" r:id="rId23"/>
    <p:sldId id="305" r:id="rId24"/>
    <p:sldId id="306" r:id="rId25"/>
    <p:sldId id="340" r:id="rId26"/>
    <p:sldId id="341" r:id="rId27"/>
    <p:sldId id="333" r:id="rId28"/>
    <p:sldId id="338" r:id="rId29"/>
    <p:sldId id="339" r:id="rId30"/>
    <p:sldId id="335" r:id="rId31"/>
    <p:sldId id="308" r:id="rId32"/>
    <p:sldId id="329" r:id="rId33"/>
    <p:sldId id="409" r:id="rId34"/>
    <p:sldId id="436" r:id="rId35"/>
    <p:sldId id="429" r:id="rId36"/>
    <p:sldId id="468" r:id="rId37"/>
    <p:sldId id="391" r:id="rId38"/>
    <p:sldId id="485" r:id="rId39"/>
    <p:sldId id="487" r:id="rId40"/>
    <p:sldId id="433" r:id="rId41"/>
    <p:sldId id="493" r:id="rId42"/>
    <p:sldId id="479" r:id="rId4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6">
          <p15:clr>
            <a:srgbClr val="A4A3A4"/>
          </p15:clr>
        </p15:guide>
        <p15:guide id="2" pos="224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33"/>
    <a:srgbClr val="48D3FF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21" autoAdjust="0"/>
    <p:restoredTop sz="94660"/>
  </p:normalViewPr>
  <p:slideViewPr>
    <p:cSldViewPr>
      <p:cViewPr varScale="1">
        <p:scale>
          <a:sx n="75" d="100"/>
          <a:sy n="75" d="100"/>
        </p:scale>
        <p:origin x="1146" y="66"/>
      </p:cViewPr>
      <p:guideLst>
        <p:guide orient="horz" pos="1706"/>
        <p:guide pos="224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95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DD302-07D2-4402-9D24-9333E74841AD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856596-CAEC-4D7D-A170-75737CB774C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04543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97A8239-DC3E-4DA9-A370-C557FD432E18}" type="slidenum">
              <a:rPr lang="pt-BR" smtClean="0"/>
              <a:pPr/>
              <a:t>4</a:t>
            </a:fld>
            <a:endParaRPr lang="pt-BR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12695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320A8EC-4CE2-42C6-8025-8D36B93D10C3}" type="slidenum">
              <a:rPr lang="pt-BR"/>
              <a:pPr/>
              <a:t>5</a:t>
            </a:fld>
            <a:endParaRPr lang="pt-BR"/>
          </a:p>
        </p:txBody>
      </p:sp>
      <p:sp>
        <p:nvSpPr>
          <p:cNvPr id="417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77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3009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dirty="0">
              <a:latin typeface="Calibri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9C5790B2-23E0-BE48-AA00-FD530C46EE37}" type="slidenum">
              <a:rPr lang="en-US" sz="1200">
                <a:latin typeface="Calibri" charset="0"/>
              </a:rPr>
              <a:pPr eaLnBrk="1" hangingPunct="1"/>
              <a:t>6</a:t>
            </a:fld>
            <a:endParaRPr lang="en-US" sz="1200">
              <a:latin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64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ADFC7E-D1D4-4FD6-8602-21188934BBB7}" type="slidenum">
              <a:rPr lang="pt-BR" smtClean="0"/>
              <a:pPr/>
              <a:t>7</a:t>
            </a:fld>
            <a:endParaRPr lang="pt-BR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21223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FA7D23-C00C-4148-8506-A9B7ACB44B9D}" type="slidenum">
              <a:rPr lang="de-DE" smtClean="0">
                <a:cs typeface="Arial" charset="0"/>
              </a:rPr>
              <a:pPr/>
              <a:t>9</a:t>
            </a:fld>
            <a:endParaRPr lang="de-DE" smtClean="0">
              <a:cs typeface="Arial" charset="0"/>
            </a:endParaRPr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7125" y="711200"/>
            <a:ext cx="4603750" cy="3454400"/>
          </a:xfrm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727" y="4370231"/>
            <a:ext cx="4985743" cy="3801471"/>
          </a:xfrm>
          <a:noFill/>
          <a:ln/>
        </p:spPr>
        <p:txBody>
          <a:bodyPr/>
          <a:lstStyle/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5954326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CAB3AE-DE3F-46D8-A3AE-E2D5394F64C6}" type="slidenum">
              <a:rPr lang="pt-BR" smtClean="0"/>
              <a:pPr/>
              <a:t>10</a:t>
            </a:fld>
            <a:endParaRPr lang="pt-BR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895962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0F1693-837F-4577-A877-CCC9B824DE37}" type="slidenum">
              <a:rPr lang="pt-BR" smtClean="0"/>
              <a:pPr/>
              <a:t>11</a:t>
            </a:fld>
            <a:endParaRPr lang="pt-BR" smtClean="0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93813" y="798513"/>
            <a:ext cx="4268787" cy="3201987"/>
          </a:xfrm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450" y="4368800"/>
            <a:ext cx="4986338" cy="3803651"/>
          </a:xfrm>
          <a:noFill/>
          <a:ln/>
        </p:spPr>
        <p:txBody>
          <a:bodyPr/>
          <a:lstStyle/>
          <a:p>
            <a:pPr defTabSz="746125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385634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E932A3-D97E-4C52-ADED-CA490035680F}" type="slidenum">
              <a:rPr lang="pt-BR" smtClean="0"/>
              <a:pPr/>
              <a:t>17</a:t>
            </a:fld>
            <a:endParaRPr lang="pt-BR" smtClean="0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748126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5"/>
          <p:cNvSpPr txBox="1">
            <a:spLocks noGrp="1" noChangeArrowheads="1"/>
          </p:cNvSpPr>
          <p:nvPr/>
        </p:nvSpPr>
        <p:spPr bwMode="auto">
          <a:xfrm>
            <a:off x="3885453" y="8706831"/>
            <a:ext cx="2972548" cy="426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defTabSz="746125" eaLnBrk="0" hangingPunct="0"/>
            <a:fld id="{CDACC67C-6DEB-463B-9EFA-91D205F47572}" type="slidenum">
              <a:rPr lang="de-DE" sz="1000" i="1">
                <a:solidFill>
                  <a:schemeClr val="tx1"/>
                </a:solidFill>
                <a:latin typeface="Times New Roman" pitchFamily="18" charset="0"/>
              </a:rPr>
              <a:pPr algn="r" defTabSz="746125" eaLnBrk="0" hangingPunct="0"/>
              <a:t>37</a:t>
            </a:fld>
            <a:endParaRPr lang="de-DE" sz="1000" i="1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263995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5"/>
          <p:cNvSpPr txBox="1">
            <a:spLocks noGrp="1" noChangeArrowheads="1"/>
          </p:cNvSpPr>
          <p:nvPr/>
        </p:nvSpPr>
        <p:spPr bwMode="auto">
          <a:xfrm>
            <a:off x="3885453" y="8706832"/>
            <a:ext cx="2972547" cy="426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49" tIns="0" rIns="19049" bIns="0" anchor="b"/>
          <a:lstStyle>
            <a:lvl1pPr defTabSz="741363">
              <a:defRPr>
                <a:solidFill>
                  <a:srgbClr val="000000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defTabSz="741363">
              <a:defRPr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defTabSz="741363">
              <a:defRPr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defTabSz="741363">
              <a:defRPr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defTabSz="741363">
              <a:defRPr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defTabSz="741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defTabSz="741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defTabSz="741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defTabSz="7413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r"/>
            <a:fld id="{93B729FD-59C3-F242-ADEB-DE299C75CD78}" type="slidenum">
              <a:rPr lang="de-DE" sz="1000" b="1" i="1">
                <a:latin typeface="Times New Roman" charset="0"/>
              </a:rPr>
              <a:pPr algn="r"/>
              <a:t>38</a:t>
            </a:fld>
            <a:endParaRPr lang="de-DE" sz="1000" b="1" i="1">
              <a:latin typeface="Times New Roman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621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1413" y="685800"/>
            <a:ext cx="4575175" cy="3430588"/>
          </a:xfrm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480" y="4343913"/>
            <a:ext cx="5487041" cy="4114361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GB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8358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BR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CEA79F-28AA-4EC0-857F-AA66A21CCA9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559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visó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2" descr="divisoria_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96570" y="2979099"/>
            <a:ext cx="7211787" cy="164495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5000" b="1">
                <a:solidFill>
                  <a:schemeClr val="bg1"/>
                </a:solidFill>
              </a:defRPr>
            </a:lvl1pPr>
          </a:lstStyle>
          <a:p>
            <a:r>
              <a:rPr lang="bg-BG" dirty="0"/>
              <a:t>Divisória</a:t>
            </a:r>
            <a:endParaRPr lang="pt-BR" dirty="0"/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1596571" y="4751406"/>
            <a:ext cx="3987689" cy="513421"/>
          </a:xfrm>
          <a:prstGeom prst="rect">
            <a:avLst/>
          </a:prstGeom>
        </p:spPr>
        <p:txBody>
          <a:bodyPr vert="horz" lIns="77898" tIns="38949" rIns="77898" bIns="38949">
            <a:normAutofit/>
          </a:bodyPr>
          <a:lstStyle>
            <a:lvl1pPr>
              <a:defRPr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bg-BG" dirty="0"/>
              <a:t>Sub-t</a:t>
            </a:r>
            <a:r>
              <a:rPr lang="x-none" dirty="0"/>
              <a:t>ítulo</a:t>
            </a:r>
            <a:r>
              <a:rPr lang="bg-BG" dirty="0"/>
              <a:t> da divisória</a:t>
            </a:r>
            <a:endParaRPr lang="x-none" dirty="0"/>
          </a:p>
        </p:txBody>
      </p:sp>
    </p:spTree>
    <p:extLst>
      <p:ext uri="{BB962C8B-B14F-4D97-AF65-F5344CB8AC3E}">
        <p14:creationId xmlns:p14="http://schemas.microsoft.com/office/powerpoint/2010/main" val="28091865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06400" y="315916"/>
            <a:ext cx="8432800" cy="5780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ED3C4D-47EB-124E-BBAA-87ECB8BE6C62}" type="slidenum">
              <a:rPr lang="de-DE"/>
              <a:pPr/>
              <a:t>‹nº›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475197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3B3BDEF-62AB-4765-95C3-EB73254E5031}" type="datetimeFigureOut">
              <a:rPr lang="pt-BR" smtClean="0"/>
              <a:pPr/>
              <a:t>08/05/2017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2BD1663-8643-45FE-A182-E0E30126800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  <p:sldLayoutId id="2147483698" r:id="rId13"/>
    <p:sldLayoutId id="2147483700" r:id="rId14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images.google.com/imgres?imgurl=http://www.istockphoto.com/generic_image_view.php?ID=973&amp;imgrefurl=http://www.istockphoto.com/article_view_print.php?ID=10&amp;h=373&amp;w=560&amp;sz=75&amp;tbnid=RVvtxh87Ha4J:&amp;tbnh=87&amp;tbnw=131&amp;hl=en&amp;start=24&amp;prev=/images?q=wealth+symbols&amp;start=20&amp;svnum=10&amp;hl=en&amp;lr=&amp;newwindow=1&amp;safe=off&amp;sa=N" TargetMode="External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jpeg"/><Relationship Id="rId12" Type="http://schemas.openxmlformats.org/officeDocument/2006/relationships/image" Target="../media/image11.jpe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hyperlink" Target="http://images.google.com/imgres?imgurl=http://www.crystal-fox.com/webart/products/2285_b.jpg&amp;imgrefurl=http://www.crystal-fox.com/index.cfm/Marcos_Sparkling_Diamonds_2285.htm&amp;h=572&amp;w=650&amp;sz=50&amp;tbnid=CPATfUn26GgJ:&amp;tbnh=118&amp;tbnw=135&amp;hl=en&amp;start=8&amp;prev=/images?q=diamonds&amp;svnum=10&amp;hl=en&amp;lr=&amp;newwindow=1&amp;safe=off" TargetMode="External"/><Relationship Id="rId11" Type="http://schemas.openxmlformats.org/officeDocument/2006/relationships/image" Target="../media/image10.jpeg"/><Relationship Id="rId5" Type="http://schemas.openxmlformats.org/officeDocument/2006/relationships/image" Target="../media/image6.jpeg"/><Relationship Id="rId10" Type="http://schemas.openxmlformats.org/officeDocument/2006/relationships/image" Target="../media/image9.jpeg"/><Relationship Id="rId4" Type="http://schemas.openxmlformats.org/officeDocument/2006/relationships/hyperlink" Target="http://images.google.com/imgres?imgurl=http://verinharocha.weblogger.com.br/img/desejo_morango.jpg&amp;imgrefurl=http://www.verinharocha.weblogger.terra.com.br/200501_verinharocha_arquivo.htm&amp;h=640&amp;w=436&amp;sz=26&amp;tbnid=NSCyGxUOvlEJ:&amp;tbnh=135&amp;tbnw=91&amp;hl=en&amp;start=67&amp;prev=/images?q=desejo&amp;start=60&amp;svnum=10&amp;hl=en&amp;lr=&amp;newwindow=1&amp;safe=off&amp;sa=N" TargetMode="External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microsoft.com/office/2007/relationships/hdphoto" Target="../media/hdphoto1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20.png"/><Relationship Id="rId11" Type="http://schemas.openxmlformats.org/officeDocument/2006/relationships/image" Target="../media/image24.png"/><Relationship Id="rId5" Type="http://schemas.openxmlformats.org/officeDocument/2006/relationships/image" Target="../media/image19.jpeg"/><Relationship Id="rId10" Type="http://schemas.microsoft.com/office/2007/relationships/hdphoto" Target="../media/hdphoto2.wdp"/><Relationship Id="rId4" Type="http://schemas.openxmlformats.org/officeDocument/2006/relationships/image" Target="../media/image18.png"/><Relationship Id="rId9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wmf"/><Relationship Id="rId4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1.xml"/><Relationship Id="rId5" Type="http://schemas.openxmlformats.org/officeDocument/2006/relationships/image" Target="../media/image79.png"/><Relationship Id="rId4" Type="http://schemas.openxmlformats.org/officeDocument/2006/relationships/notesSlide" Target="../notesSlides/notesSlide9.xml"/></Relationships>
</file>

<file path=ppt/slides/_rels/slide3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83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82.png"/><Relationship Id="rId5" Type="http://schemas.openxmlformats.org/officeDocument/2006/relationships/image" Target="../media/image81.png"/><Relationship Id="rId4" Type="http://schemas.openxmlformats.org/officeDocument/2006/relationships/image" Target="../media/image80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3.png"/><Relationship Id="rId5" Type="http://schemas.openxmlformats.org/officeDocument/2006/relationships/image" Target="../media/image85.png"/><Relationship Id="rId10" Type="http://schemas.openxmlformats.org/officeDocument/2006/relationships/image" Target="../media/image89.png"/><Relationship Id="rId4" Type="http://schemas.openxmlformats.org/officeDocument/2006/relationships/image" Target="../media/image84.png"/><Relationship Id="rId9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91.png"/><Relationship Id="rId7" Type="http://schemas.openxmlformats.org/officeDocument/2006/relationships/image" Target="../media/image95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5.png"/><Relationship Id="rId4" Type="http://schemas.openxmlformats.org/officeDocument/2006/relationships/image" Target="../media/image92.png"/><Relationship Id="rId9" Type="http://schemas.openxmlformats.org/officeDocument/2006/relationships/image" Target="../media/image4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jpeg"/><Relationship Id="rId3" Type="http://schemas.openxmlformats.org/officeDocument/2006/relationships/image" Target="../media/image98.jpeg"/><Relationship Id="rId7" Type="http://schemas.openxmlformats.org/officeDocument/2006/relationships/image" Target="../media/image101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6" Type="http://schemas.microsoft.com/office/2007/relationships/hdphoto" Target="../media/hdphoto4.wdp"/><Relationship Id="rId5" Type="http://schemas.openxmlformats.org/officeDocument/2006/relationships/image" Target="../media/image100.jpeg"/><Relationship Id="rId4" Type="http://schemas.openxmlformats.org/officeDocument/2006/relationships/image" Target="../media/image99.jpeg"/><Relationship Id="rId9" Type="http://schemas.microsoft.com/office/2007/relationships/hdphoto" Target="../media/hdphoto5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31640" y="764704"/>
            <a:ext cx="6624736" cy="4939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 algn="ctr">
              <a:defRPr/>
            </a:pPr>
            <a:endParaRPr lang="en-US" sz="2000" dirty="0" smtClean="0">
              <a:solidFill>
                <a:schemeClr val="bg1"/>
              </a:solidFill>
              <a:latin typeface="Optima"/>
              <a:cs typeface="Optima"/>
            </a:endParaRPr>
          </a:p>
          <a:p>
            <a:pPr marL="609600" indent="-609600" algn="ctr">
              <a:defRPr/>
            </a:pPr>
            <a:endParaRPr lang="en-US" sz="1000" dirty="0" smtClean="0">
              <a:solidFill>
                <a:srgbClr val="FFFFFF"/>
              </a:solidFill>
              <a:latin typeface="Optima"/>
              <a:cs typeface="Optima"/>
            </a:endParaRPr>
          </a:p>
          <a:p>
            <a:pPr marL="609600" indent="-609600" algn="ctr">
              <a:defRPr/>
            </a:pPr>
            <a:endParaRPr lang="en-US" sz="2000" dirty="0" smtClean="0">
              <a:solidFill>
                <a:schemeClr val="bg2"/>
              </a:solidFill>
              <a:latin typeface="Optima"/>
              <a:cs typeface="Optima"/>
            </a:endParaRPr>
          </a:p>
          <a:p>
            <a:pPr marL="609600" indent="-609600" algn="ctr">
              <a:defRPr/>
            </a:pPr>
            <a:r>
              <a:rPr lang="en-US" sz="2000" dirty="0" err="1" smtClean="0">
                <a:solidFill>
                  <a:schemeClr val="bg2"/>
                </a:solidFill>
                <a:latin typeface="Optima"/>
                <a:cs typeface="Optima"/>
              </a:rPr>
              <a:t>Reunião</a:t>
            </a:r>
            <a:r>
              <a:rPr lang="en-US" sz="2000" dirty="0" smtClean="0">
                <a:solidFill>
                  <a:schemeClr val="bg2"/>
                </a:solidFill>
                <a:latin typeface="Optima"/>
                <a:cs typeface="Optima"/>
              </a:rPr>
              <a:t> Magna </a:t>
            </a:r>
            <a:r>
              <a:rPr lang="mr-IN" sz="2000" dirty="0" smtClean="0">
                <a:solidFill>
                  <a:schemeClr val="bg2"/>
                </a:solidFill>
                <a:latin typeface="Optima"/>
                <a:cs typeface="Optima"/>
              </a:rPr>
              <a:t>–</a:t>
            </a:r>
            <a:r>
              <a:rPr lang="en-US" sz="2000" dirty="0" smtClean="0">
                <a:solidFill>
                  <a:schemeClr val="bg2"/>
                </a:solidFill>
                <a:latin typeface="Optima"/>
                <a:cs typeface="Optima"/>
              </a:rPr>
              <a:t> ABC</a:t>
            </a:r>
          </a:p>
          <a:p>
            <a:pPr marL="609600" indent="-609600" algn="ctr">
              <a:defRPr/>
            </a:pPr>
            <a:r>
              <a:rPr lang="en-US" i="1" dirty="0" err="1" smtClean="0">
                <a:solidFill>
                  <a:srgbClr val="CC9900"/>
                </a:solidFill>
                <a:latin typeface="Optima"/>
                <a:cs typeface="Optima"/>
              </a:rPr>
              <a:t>Museu</a:t>
            </a:r>
            <a:r>
              <a:rPr lang="en-US" i="1" dirty="0" smtClean="0">
                <a:solidFill>
                  <a:srgbClr val="CC9900"/>
                </a:solidFill>
                <a:latin typeface="Optima"/>
                <a:cs typeface="Optima"/>
              </a:rPr>
              <a:t> do </a:t>
            </a:r>
            <a:r>
              <a:rPr lang="en-US" i="1" dirty="0" err="1" smtClean="0">
                <a:solidFill>
                  <a:srgbClr val="CC9900"/>
                </a:solidFill>
                <a:latin typeface="Optima"/>
                <a:cs typeface="Optima"/>
              </a:rPr>
              <a:t>Amanhã</a:t>
            </a:r>
            <a:r>
              <a:rPr lang="en-US" i="1" dirty="0" smtClean="0">
                <a:solidFill>
                  <a:srgbClr val="CC9900"/>
                </a:solidFill>
                <a:latin typeface="Optima"/>
                <a:cs typeface="Optima"/>
              </a:rPr>
              <a:t>, 2017</a:t>
            </a:r>
          </a:p>
          <a:p>
            <a:pPr marL="609600" indent="-609600" algn="ctr">
              <a:defRPr/>
            </a:pPr>
            <a:endParaRPr lang="en-US" sz="2000" dirty="0">
              <a:solidFill>
                <a:schemeClr val="bg2"/>
              </a:solidFill>
              <a:latin typeface="Optima"/>
              <a:cs typeface="Optima"/>
            </a:endParaRPr>
          </a:p>
          <a:p>
            <a:pPr marL="609600" indent="-609600" algn="ctr">
              <a:defRPr/>
            </a:pPr>
            <a:r>
              <a:rPr lang="en-US" sz="2000" b="1" dirty="0">
                <a:solidFill>
                  <a:srgbClr val="CC9900"/>
                </a:solidFill>
                <a:latin typeface="Optima"/>
                <a:cs typeface="Optima"/>
              </a:rPr>
              <a:t>SESSÃO CIENTÍFICA: “CÉREBRO, ENVELHECIMENTO E CAPACIDADE COGNITIVA</a:t>
            </a:r>
            <a:r>
              <a:rPr lang="en-US" sz="2000" b="1" dirty="0" smtClean="0">
                <a:solidFill>
                  <a:srgbClr val="CC9900"/>
                </a:solidFill>
                <a:latin typeface="Optima"/>
                <a:cs typeface="Optima"/>
              </a:rPr>
              <a:t>”</a:t>
            </a:r>
          </a:p>
          <a:p>
            <a:pPr marL="609600" indent="-609600" algn="ctr">
              <a:defRPr/>
            </a:pPr>
            <a:endParaRPr lang="en-US" sz="900" dirty="0" smtClean="0">
              <a:solidFill>
                <a:srgbClr val="FFFFFF"/>
              </a:solidFill>
              <a:latin typeface="Optima"/>
              <a:cs typeface="Optima"/>
            </a:endParaRPr>
          </a:p>
          <a:p>
            <a:pPr marL="609600" indent="-609600" algn="ctr">
              <a:defRPr/>
            </a:pPr>
            <a:endParaRPr lang="en-US" sz="2200" dirty="0" smtClean="0">
              <a:solidFill>
                <a:srgbClr val="FFFFFF"/>
              </a:solidFill>
              <a:latin typeface="Optima"/>
              <a:cs typeface="Optima"/>
            </a:endParaRPr>
          </a:p>
          <a:p>
            <a:pPr marL="609600" indent="-609600" algn="ctr">
              <a:defRPr/>
            </a:pPr>
            <a:r>
              <a:rPr lang="en-US" sz="2200" dirty="0" smtClean="0">
                <a:solidFill>
                  <a:srgbClr val="FFFFFF"/>
                </a:solidFill>
                <a:latin typeface="Optima"/>
                <a:cs typeface="Optima"/>
              </a:rPr>
              <a:t>Jorge Moll </a:t>
            </a:r>
            <a:r>
              <a:rPr lang="en-US" sz="2200" dirty="0" err="1" smtClean="0">
                <a:solidFill>
                  <a:srgbClr val="FFFFFF"/>
                </a:solidFill>
                <a:latin typeface="Optima"/>
                <a:cs typeface="Optima"/>
              </a:rPr>
              <a:t>Neto</a:t>
            </a:r>
            <a:endParaRPr lang="en-US" sz="1600" i="1" dirty="0" smtClean="0">
              <a:solidFill>
                <a:srgbClr val="FFFFFF"/>
              </a:solidFill>
              <a:latin typeface="Optima"/>
              <a:cs typeface="Optima"/>
            </a:endParaRPr>
          </a:p>
          <a:p>
            <a:pPr marL="609600" indent="-609600" algn="ctr">
              <a:defRPr/>
            </a:pPr>
            <a:endParaRPr lang="en-US" sz="1600" i="1" dirty="0">
              <a:solidFill>
                <a:srgbClr val="FFFFFF"/>
              </a:solidFill>
              <a:latin typeface="Optima"/>
              <a:cs typeface="Optima"/>
            </a:endParaRPr>
          </a:p>
          <a:p>
            <a:pPr marL="609600" indent="-609600" algn="ctr">
              <a:defRPr/>
            </a:pPr>
            <a:r>
              <a:rPr lang="en-US" sz="1600" i="1" dirty="0" smtClean="0">
                <a:solidFill>
                  <a:srgbClr val="FFFFFF"/>
                </a:solidFill>
                <a:latin typeface="Optima"/>
                <a:cs typeface="Optima"/>
              </a:rPr>
              <a:t>Cognitive &amp; Behavioral Neuroscience &amp; Neuroinformatics</a:t>
            </a:r>
          </a:p>
          <a:p>
            <a:pPr marL="609600" indent="-609600" algn="ctr">
              <a:defRPr/>
            </a:pPr>
            <a:endParaRPr lang="en-US" sz="1600" i="1" dirty="0" smtClean="0">
              <a:solidFill>
                <a:srgbClr val="FFFFFF"/>
              </a:solidFill>
              <a:latin typeface="Optima"/>
              <a:cs typeface="Optima"/>
            </a:endParaRPr>
          </a:p>
          <a:p>
            <a:pPr marL="609600" indent="-609600" algn="ctr">
              <a:defRPr/>
            </a:pPr>
            <a:r>
              <a:rPr lang="en-US" sz="1600" i="1" dirty="0" smtClean="0">
                <a:solidFill>
                  <a:srgbClr val="CC9933"/>
                </a:solidFill>
                <a:latin typeface="Optima"/>
                <a:cs typeface="Optima"/>
              </a:rPr>
              <a:t>D’Or Institute for Research and Education (IDOR)</a:t>
            </a:r>
          </a:p>
          <a:p>
            <a:pPr marL="609600" indent="-609600" algn="ctr">
              <a:defRPr/>
            </a:pPr>
            <a:endParaRPr lang="en-US" sz="1600" i="1" dirty="0" smtClean="0">
              <a:solidFill>
                <a:srgbClr val="FFFF66"/>
              </a:solidFill>
              <a:latin typeface="Optima"/>
              <a:cs typeface="Optima"/>
            </a:endParaRPr>
          </a:p>
          <a:p>
            <a:pPr marL="609600" indent="-609600" algn="ctr">
              <a:defRPr/>
            </a:pPr>
            <a:r>
              <a:rPr lang="en-US" sz="1600" i="1" dirty="0" smtClean="0">
                <a:solidFill>
                  <a:srgbClr val="E4E9EF"/>
                </a:solidFill>
                <a:latin typeface="Optima"/>
                <a:cs typeface="Optima"/>
              </a:rPr>
              <a:t>www.idor.org	 www.moll-lab.org </a:t>
            </a:r>
          </a:p>
          <a:p>
            <a:pPr marL="609600" indent="-609600" algn="ctr">
              <a:defRPr/>
            </a:pPr>
            <a:endParaRPr lang="en-US" sz="1800" i="1" dirty="0" smtClean="0">
              <a:solidFill>
                <a:srgbClr val="FFFFFF"/>
              </a:solidFill>
              <a:latin typeface="Optima"/>
              <a:cs typeface="Optima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5805263"/>
            <a:ext cx="2304256" cy="9024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0" y="476672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 algn="ctr">
              <a:defRPr/>
            </a:pPr>
            <a:r>
              <a:rPr lang="en-US" sz="2800" dirty="0">
                <a:solidFill>
                  <a:schemeClr val="bg1"/>
                </a:solidFill>
                <a:latin typeface="Optima"/>
                <a:cs typeface="Optima"/>
              </a:rPr>
              <a:t>Neural Basis of </a:t>
            </a:r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Moral Emotions, Rewards </a:t>
            </a:r>
            <a:r>
              <a:rPr lang="en-US" sz="2800" dirty="0">
                <a:solidFill>
                  <a:schemeClr val="bg1"/>
                </a:solidFill>
                <a:latin typeface="Optima"/>
                <a:cs typeface="Optima"/>
              </a:rPr>
              <a:t>and </a:t>
            </a:r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Altruism</a:t>
            </a:r>
          </a:p>
          <a:p>
            <a:pPr marL="609600" indent="-609600" algn="ctr">
              <a:defRPr/>
            </a:pPr>
            <a:r>
              <a:rPr lang="en-US" sz="2400" i="1" dirty="0" smtClean="0">
                <a:solidFill>
                  <a:schemeClr val="bg1"/>
                </a:solidFill>
                <a:latin typeface="Optima"/>
                <a:cs typeface="Optima"/>
              </a:rPr>
              <a:t>From </a:t>
            </a:r>
            <a:r>
              <a:rPr lang="en-US" sz="2400" i="1" dirty="0">
                <a:solidFill>
                  <a:schemeClr val="bg1"/>
                </a:solidFill>
                <a:latin typeface="Optima"/>
                <a:cs typeface="Optima"/>
              </a:rPr>
              <a:t>Scanners to the Real </a:t>
            </a:r>
            <a:r>
              <a:rPr lang="en-US" sz="2400" i="1" dirty="0" smtClean="0">
                <a:solidFill>
                  <a:schemeClr val="bg1"/>
                </a:solidFill>
                <a:latin typeface="Optima"/>
                <a:cs typeface="Optima"/>
              </a:rPr>
              <a:t>World</a:t>
            </a:r>
            <a:endParaRPr lang="en-US" sz="2400" i="1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912" y="5805264"/>
            <a:ext cx="2684520" cy="936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856" y="5805264"/>
            <a:ext cx="2160240" cy="9169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03193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31640" y="974924"/>
            <a:ext cx="662473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 algn="ctr">
              <a:defRPr/>
            </a:pPr>
            <a:endParaRPr lang="en-US" sz="2000" dirty="0" smtClean="0">
              <a:solidFill>
                <a:schemeClr val="bg1"/>
              </a:solidFill>
              <a:latin typeface="Optima"/>
              <a:cs typeface="Optima"/>
            </a:endParaRPr>
          </a:p>
          <a:p>
            <a:pPr marL="609600" indent="-609600" algn="ctr">
              <a:defRPr/>
            </a:pPr>
            <a:endParaRPr lang="en-US" sz="1000" dirty="0" smtClean="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827584" y="2924944"/>
            <a:ext cx="7488832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609600" indent="-609600" algn="ctr">
              <a:defRPr/>
            </a:pPr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No conflicts of interest</a:t>
            </a:r>
          </a:p>
        </p:txBody>
      </p:sp>
    </p:spTree>
    <p:extLst>
      <p:ext uri="{BB962C8B-B14F-4D97-AF65-F5344CB8AC3E}">
        <p14:creationId xmlns:p14="http://schemas.microsoft.com/office/powerpoint/2010/main" val="270781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621904" y="332656"/>
            <a:ext cx="8064896" cy="864096"/>
          </a:xfrm>
        </p:spPr>
        <p:txBody>
          <a:bodyPr/>
          <a:lstStyle/>
          <a:p>
            <a:r>
              <a:rPr lang="en-US" sz="4400" b="0" dirty="0" smtClean="0">
                <a:solidFill>
                  <a:srgbClr val="E4E9EF"/>
                </a:solidFill>
                <a:latin typeface="Optima"/>
                <a:cs typeface="Optima"/>
              </a:rPr>
              <a:t>Outline</a:t>
            </a:r>
            <a:endParaRPr lang="en-US" sz="4400" b="0" dirty="0">
              <a:solidFill>
                <a:srgbClr val="E4E9EF"/>
              </a:solidFill>
              <a:latin typeface="Optima"/>
              <a:cs typeface="Optima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67544" y="1412776"/>
            <a:ext cx="8280920" cy="5112568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Courier New" pitchFamily="49" charset="0"/>
              <a:buChar char="o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E4E9EF"/>
                </a:solidFill>
                <a:latin typeface="Optima"/>
                <a:cs typeface="Optima"/>
              </a:rPr>
              <a:t>Neuroscience of emotions, rewards and moral cognition</a:t>
            </a:r>
            <a:endParaRPr lang="en-US" sz="1400" dirty="0" smtClean="0">
              <a:solidFill>
                <a:srgbClr val="E4E9EF"/>
              </a:solidFill>
              <a:latin typeface="Optima"/>
              <a:cs typeface="Optima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E4E9EF"/>
                </a:solidFill>
                <a:latin typeface="Optima"/>
                <a:cs typeface="Optima"/>
              </a:rPr>
              <a:t>Functional imaging of moral emotions and impairments in neuropsychiatry</a:t>
            </a:r>
            <a:endParaRPr lang="en-US" sz="1400" dirty="0" smtClean="0">
              <a:solidFill>
                <a:srgbClr val="E4E9EF"/>
              </a:solidFill>
              <a:latin typeface="Optima"/>
              <a:cs typeface="Optima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E4E9EF"/>
                </a:solidFill>
                <a:latin typeface="Optima"/>
                <a:cs typeface="Optima"/>
              </a:rPr>
              <a:t>Real-time neurofeedback of moral emotions using functional MRI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E4E9EF"/>
                </a:solidFill>
                <a:latin typeface="Optima"/>
                <a:cs typeface="Optima"/>
              </a:rPr>
              <a:t>Emerging clinical applications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rgbClr val="E4E9EF"/>
                </a:solidFill>
                <a:latin typeface="Optima"/>
                <a:cs typeface="Optima"/>
              </a:rPr>
              <a:t>Perspectives</a:t>
            </a:r>
          </a:p>
          <a:p>
            <a:pPr>
              <a:lnSpc>
                <a:spcPct val="150000"/>
              </a:lnSpc>
            </a:pPr>
            <a:endParaRPr lang="en-US" dirty="0">
              <a:solidFill>
                <a:srgbClr val="E4E9EF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956634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5" name="Picture 7" descr="desejo_morango">
            <a:hlinkClick r:id="rId4"/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5" cstate="email">
            <a:lum bright="12000" contrast="4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066800"/>
            <a:ext cx="2003425" cy="2590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3" name="Picture 5" descr="2285_b">
            <a:hlinkClick r:id="rId6"/>
          </p:cNvPr>
          <p:cNvPicPr>
            <a:picLocks noGrp="1" noChangeAspect="1" noChangeArrowheads="1"/>
          </p:cNvPicPr>
          <p:nvPr>
            <p:ph sz="quarter" idx="2"/>
          </p:nvPr>
        </p:nvPicPr>
        <p:blipFill>
          <a:blip r:embed="rId7" cstate="print">
            <a:lum bright="6000" contrast="24000"/>
          </a:blip>
          <a:srcRect/>
          <a:stretch>
            <a:fillRect/>
          </a:stretch>
        </p:blipFill>
        <p:spPr>
          <a:xfrm>
            <a:off x="4860032" y="980728"/>
            <a:ext cx="2357438" cy="20605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2" name="Picture 4" descr="generic_image_view">
            <a:hlinkClick r:id="rId8"/>
          </p:cNvPr>
          <p:cNvPicPr>
            <a:picLocks noGrp="1" noChangeAspect="1" noChangeArrowheads="1"/>
          </p:cNvPicPr>
          <p:nvPr>
            <p:ph sz="quarter" idx="3"/>
          </p:nvPr>
        </p:nvPicPr>
        <p:blipFill>
          <a:blip r:embed="rId9" cstate="email">
            <a:lum bright="6000" contras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48400" y="2581275"/>
            <a:ext cx="2590800" cy="1838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0" name="Picture 2" descr="imperiaflex_0_3_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10" cstate="email">
            <a:lum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00563" y="4005263"/>
            <a:ext cx="2747962" cy="255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1" name="Picture 3" descr="prainha%20pontal%20do%20atalaia"/>
          <p:cNvPicPr>
            <a:picLocks noChangeAspect="1" noChangeArrowheads="1"/>
          </p:cNvPicPr>
          <p:nvPr/>
        </p:nvPicPr>
        <p:blipFill>
          <a:blip r:embed="rId11" cstate="email">
            <a:lum bright="6000" contras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400" y="4513263"/>
            <a:ext cx="2743200" cy="2052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174" name="Picture 6" descr="gettcol"/>
          <p:cNvPicPr>
            <a:picLocks noChangeAspect="1" noChangeArrowheads="1"/>
          </p:cNvPicPr>
          <p:nvPr/>
        </p:nvPicPr>
        <p:blipFill>
          <a:blip r:embed="rId12" cstate="email">
            <a:lum contrast="2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60" y="1772816"/>
            <a:ext cx="2620963" cy="3276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43720" name="Text Box 8"/>
          <p:cNvSpPr txBox="1">
            <a:spLocks noChangeArrowheads="1"/>
          </p:cNvSpPr>
          <p:nvPr/>
        </p:nvSpPr>
        <p:spPr bwMode="auto">
          <a:xfrm>
            <a:off x="152400" y="228600"/>
            <a:ext cx="8991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Optima"/>
                <a:cs typeface="Optima"/>
              </a:rPr>
              <a:t>	</a:t>
            </a:r>
            <a:r>
              <a:rPr lang="pt-BR" sz="2800" dirty="0">
                <a:solidFill>
                  <a:schemeClr val="bg1"/>
                </a:solidFill>
                <a:latin typeface="Optima"/>
                <a:cs typeface="Optima"/>
              </a:rPr>
              <a:t>Rewards and immediate self-interest</a:t>
            </a:r>
          </a:p>
        </p:txBody>
      </p:sp>
    </p:spTree>
    <p:extLst>
      <p:ext uri="{BB962C8B-B14F-4D97-AF65-F5344CB8AC3E}">
        <p14:creationId xmlns:p14="http://schemas.microsoft.com/office/powerpoint/2010/main" val="3316873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467544" y="2492896"/>
            <a:ext cx="3887788" cy="3600400"/>
            <a:chOff x="1292" y="981"/>
            <a:chExt cx="3311" cy="2881"/>
          </a:xfrm>
        </p:grpSpPr>
        <p:pic>
          <p:nvPicPr>
            <p:cNvPr id="416772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92" y="981"/>
              <a:ext cx="3311" cy="28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416773" name="Oval 5"/>
            <p:cNvSpPr>
              <a:spLocks noChangeArrowheads="1"/>
            </p:cNvSpPr>
            <p:nvPr/>
          </p:nvSpPr>
          <p:spPr bwMode="auto">
            <a:xfrm>
              <a:off x="2064" y="2296"/>
              <a:ext cx="272" cy="13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Optima"/>
                  <a:cs typeface="Optima"/>
                </a:rPr>
                <a:t>SG</a:t>
              </a:r>
            </a:p>
          </p:txBody>
        </p:sp>
        <p:sp>
          <p:nvSpPr>
            <p:cNvPr id="416774" name="Oval 6"/>
            <p:cNvSpPr>
              <a:spLocks noChangeArrowheads="1"/>
            </p:cNvSpPr>
            <p:nvPr/>
          </p:nvSpPr>
          <p:spPr bwMode="auto">
            <a:xfrm rot="658839">
              <a:off x="1565" y="2478"/>
              <a:ext cx="680" cy="272"/>
            </a:xfrm>
            <a:prstGeom prst="ellipse">
              <a:avLst/>
            </a:prstGeom>
            <a:solidFill>
              <a:srgbClr val="FF9900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pt-BR" sz="1600">
                  <a:solidFill>
                    <a:schemeClr val="bg1"/>
                  </a:solidFill>
                  <a:latin typeface="Optima"/>
                  <a:cs typeface="Optima"/>
                </a:rPr>
                <a:t>OFC</a:t>
              </a:r>
            </a:p>
          </p:txBody>
        </p:sp>
      </p:grpSp>
      <p:sp>
        <p:nvSpPr>
          <p:cNvPr id="416780" name="Text Box 12"/>
          <p:cNvSpPr txBox="1">
            <a:spLocks noChangeArrowheads="1"/>
          </p:cNvSpPr>
          <p:nvPr/>
        </p:nvSpPr>
        <p:spPr bwMode="auto">
          <a:xfrm>
            <a:off x="5508104" y="6237312"/>
            <a:ext cx="3132633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Haber &amp; Knutson, NPP2010</a:t>
            </a:r>
            <a:endParaRPr lang="en-US" sz="1600" i="1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416781" name="Text Box 13"/>
          <p:cNvSpPr txBox="1">
            <a:spLocks noChangeArrowheads="1"/>
          </p:cNvSpPr>
          <p:nvPr/>
        </p:nvSpPr>
        <p:spPr bwMode="auto">
          <a:xfrm>
            <a:off x="447675" y="1124744"/>
            <a:ext cx="8228781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pt-BR" sz="2000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Associated </a:t>
            </a:r>
            <a:r>
              <a:rPr lang="pt-BR" sz="2000" dirty="0" err="1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higher-level</a:t>
            </a:r>
            <a:r>
              <a:rPr lang="pt-BR" sz="2000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 </a:t>
            </a:r>
            <a:r>
              <a:rPr lang="pt-BR" sz="2000" dirty="0" err="1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cognitive</a:t>
            </a:r>
            <a:r>
              <a:rPr lang="pt-BR" sz="2000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 </a:t>
            </a:r>
            <a:r>
              <a:rPr lang="pt-BR" sz="2000" dirty="0" err="1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mechanisms</a:t>
            </a:r>
            <a:r>
              <a:rPr lang="pt-BR" sz="2000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 </a:t>
            </a:r>
          </a:p>
          <a:p>
            <a:endParaRPr lang="pt-BR" sz="2000" dirty="0" smtClean="0">
              <a:solidFill>
                <a:srgbClr val="FFFFFF"/>
              </a:solidFill>
              <a:latin typeface="Optima"/>
              <a:cs typeface="Optima"/>
              <a:sym typeface="Wingdings" pitchFamily="2" charset="2"/>
            </a:endParaRPr>
          </a:p>
          <a:p>
            <a:r>
              <a:rPr lang="pt-BR" sz="1800" i="1" dirty="0">
                <a:solidFill>
                  <a:srgbClr val="66CCFF"/>
                </a:solidFill>
                <a:latin typeface="Optima"/>
                <a:cs typeface="Optima"/>
                <a:sym typeface="Wingdings"/>
              </a:rPr>
              <a:t> </a:t>
            </a:r>
            <a:r>
              <a:rPr lang="pt-BR" sz="1800" i="1" dirty="0" err="1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rPr>
              <a:t>Goal</a:t>
            </a:r>
            <a:r>
              <a:rPr lang="pt-BR" sz="1800" i="1" dirty="0" smtClean="0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rPr>
              <a:t>, </a:t>
            </a:r>
            <a:r>
              <a:rPr lang="pt-BR" sz="1800" i="1" dirty="0" err="1" smtClean="0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rPr>
              <a:t>prediction</a:t>
            </a:r>
            <a:r>
              <a:rPr lang="pt-BR" sz="1800" i="1" dirty="0" smtClean="0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rPr>
              <a:t>, </a:t>
            </a:r>
            <a:r>
              <a:rPr lang="pt-BR" sz="1800" i="1" dirty="0" err="1" smtClean="0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rPr>
              <a:t>comparison</a:t>
            </a:r>
            <a:r>
              <a:rPr lang="pt-BR" sz="1800" i="1" dirty="0" smtClean="0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rPr>
              <a:t>, </a:t>
            </a:r>
            <a:r>
              <a:rPr lang="pt-BR" sz="1800" i="1" dirty="0" err="1" smtClean="0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rPr>
              <a:t>ambiguity</a:t>
            </a:r>
            <a:r>
              <a:rPr lang="pt-BR" sz="1800" i="1" dirty="0" smtClean="0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rPr>
              <a:t>, </a:t>
            </a:r>
            <a:r>
              <a:rPr lang="pt-BR" sz="1800" i="1" dirty="0" err="1" smtClean="0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rPr>
              <a:t>prospective</a:t>
            </a:r>
            <a:r>
              <a:rPr lang="pt-BR" sz="1800" i="1" dirty="0" smtClean="0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rPr>
              <a:t> </a:t>
            </a:r>
            <a:r>
              <a:rPr lang="pt-BR" sz="1800" i="1" dirty="0" err="1" smtClean="0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rPr>
              <a:t>evaluation</a:t>
            </a:r>
            <a:endParaRPr lang="pt-BR" sz="1800" i="1" dirty="0">
              <a:solidFill>
                <a:srgbClr val="66CCFF"/>
              </a:solidFill>
              <a:latin typeface="Optima"/>
              <a:cs typeface="Optima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23528" y="228600"/>
            <a:ext cx="82073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 algn="ctr"/>
            <a:r>
              <a:rPr lang="pt-BR" sz="3200" dirty="0" err="1" smtClean="0">
                <a:solidFill>
                  <a:schemeClr val="bg1"/>
                </a:solidFill>
                <a:latin typeface="Optima"/>
                <a:cs typeface="Optima"/>
              </a:rPr>
              <a:t>Reward</a:t>
            </a:r>
            <a:r>
              <a:rPr lang="pt-BR" sz="3200" dirty="0" smtClean="0">
                <a:solidFill>
                  <a:schemeClr val="bg1"/>
                </a:solidFill>
                <a:latin typeface="Optima"/>
                <a:cs typeface="Optima"/>
              </a:rPr>
              <a:t> system (“</a:t>
            </a:r>
            <a:r>
              <a:rPr lang="pt-BR" sz="3200" dirty="0" err="1" smtClean="0">
                <a:solidFill>
                  <a:schemeClr val="bg1"/>
                </a:solidFill>
                <a:latin typeface="Optima"/>
                <a:cs typeface="Optima"/>
              </a:rPr>
              <a:t>valuation</a:t>
            </a:r>
            <a:r>
              <a:rPr lang="pt-BR" sz="3200" dirty="0" smtClean="0">
                <a:solidFill>
                  <a:schemeClr val="bg1"/>
                </a:solidFill>
                <a:latin typeface="Optima"/>
                <a:cs typeface="Optima"/>
              </a:rPr>
              <a:t>”)</a:t>
            </a:r>
            <a:endParaRPr lang="pt-BR" sz="3200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48064" y="2492896"/>
            <a:ext cx="3716190" cy="3600399"/>
          </a:xfrm>
          <a:prstGeom prst="rect">
            <a:avLst/>
          </a:prstGeom>
        </p:spPr>
      </p:pic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1187624" y="6237312"/>
            <a:ext cx="226853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Schultz W. NRN, 2000</a:t>
            </a:r>
            <a:endParaRPr lang="en-US" sz="1600" i="1" dirty="0">
              <a:solidFill>
                <a:schemeClr val="bg1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369820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638944"/>
          </a:xfrm>
        </p:spPr>
        <p:txBody>
          <a:bodyPr>
            <a:normAutofit fontScale="90000"/>
          </a:bodyPr>
          <a:lstStyle/>
          <a:p>
            <a:r>
              <a:rPr lang="fr-FR" sz="3200" dirty="0" err="1" smtClean="0">
                <a:solidFill>
                  <a:srgbClr val="FFFFFF"/>
                </a:solidFill>
                <a:latin typeface="Optima"/>
                <a:cs typeface="Optima"/>
              </a:rPr>
              <a:t>Brain</a:t>
            </a:r>
            <a:r>
              <a:rPr lang="fr-FR" sz="3200" dirty="0" smtClean="0">
                <a:solidFill>
                  <a:srgbClr val="FFFFFF"/>
                </a:solidFill>
                <a:latin typeface="Optima"/>
                <a:cs typeface="Optima"/>
              </a:rPr>
              <a:t> </a:t>
            </a:r>
            <a:r>
              <a:rPr lang="fr-FR" sz="3200" dirty="0" err="1" smtClean="0">
                <a:solidFill>
                  <a:srgbClr val="FFFFFF"/>
                </a:solidFill>
                <a:latin typeface="Optima"/>
                <a:cs typeface="Optima"/>
              </a:rPr>
              <a:t>imaging</a:t>
            </a:r>
            <a:r>
              <a:rPr lang="fr-FR" sz="3200" dirty="0" smtClean="0">
                <a:solidFill>
                  <a:srgbClr val="FFFFFF"/>
                </a:solidFill>
                <a:latin typeface="Optima"/>
                <a:cs typeface="Optima"/>
              </a:rPr>
              <a:t> and </a:t>
            </a:r>
            <a:r>
              <a:rPr lang="fr-FR" sz="3200" dirty="0" err="1" smtClean="0">
                <a:solidFill>
                  <a:srgbClr val="FFFFFF"/>
                </a:solidFill>
                <a:latin typeface="Optima"/>
                <a:cs typeface="Optima"/>
              </a:rPr>
              <a:t>economic</a:t>
            </a:r>
            <a:r>
              <a:rPr lang="fr-FR" sz="3200" dirty="0" smtClean="0">
                <a:solidFill>
                  <a:srgbClr val="FFFFFF"/>
                </a:solidFill>
                <a:latin typeface="Optima"/>
                <a:cs typeface="Optima"/>
              </a:rPr>
              <a:t> value</a:t>
            </a:r>
            <a:endParaRPr lang="fr-FR" sz="3200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516216" y="2420888"/>
            <a:ext cx="1989031" cy="1872304"/>
            <a:chOff x="1115616" y="4573861"/>
            <a:chExt cx="1989031" cy="1872304"/>
          </a:xfrm>
        </p:grpSpPr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1123447" y="6046055"/>
              <a:ext cx="198120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dirty="0">
                  <a:solidFill>
                    <a:srgbClr val="FFFFFF"/>
                  </a:solidFill>
                  <a:latin typeface="Optima"/>
                  <a:cs typeface="Optima"/>
                </a:rPr>
                <a:t>Amygdala</a:t>
              </a:r>
              <a:endParaRPr lang="en-US" dirty="0">
                <a:solidFill>
                  <a:srgbClr val="FFFFFF"/>
                </a:solidFill>
                <a:latin typeface="Optima"/>
                <a:cs typeface="Optima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115616" y="4573861"/>
              <a:ext cx="1458102" cy="1281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Oval 24"/>
            <p:cNvSpPr/>
            <p:nvPr/>
          </p:nvSpPr>
          <p:spPr>
            <a:xfrm>
              <a:off x="1868359" y="5445224"/>
              <a:ext cx="292100" cy="298351"/>
            </a:xfrm>
            <a:prstGeom prst="ellipse">
              <a:avLst/>
            </a:prstGeom>
            <a:noFill/>
            <a:ln w="38100" cmpd="sng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Optima"/>
                <a:cs typeface="Optima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71600" y="4293096"/>
            <a:ext cx="1870202" cy="2077336"/>
            <a:chOff x="5773611" y="1506630"/>
            <a:chExt cx="1870202" cy="2077336"/>
          </a:xfrm>
        </p:grpSpPr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6026151" y="3183856"/>
              <a:ext cx="161766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dirty="0">
                  <a:solidFill>
                    <a:srgbClr val="FFFFFF"/>
                  </a:solidFill>
                  <a:latin typeface="Optima"/>
                  <a:cs typeface="Optima"/>
                </a:rPr>
                <a:t>Striatum</a:t>
              </a:r>
              <a:endParaRPr lang="en-US" dirty="0">
                <a:solidFill>
                  <a:srgbClr val="FFFFFF"/>
                </a:solidFill>
                <a:latin typeface="Optima"/>
                <a:cs typeface="Optima"/>
              </a:endParaRPr>
            </a:p>
          </p:txBody>
        </p:sp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773611" y="1506630"/>
              <a:ext cx="1716796" cy="1528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Oval 26"/>
            <p:cNvSpPr/>
            <p:nvPr/>
          </p:nvSpPr>
          <p:spPr>
            <a:xfrm>
              <a:off x="6316114" y="2303041"/>
              <a:ext cx="292100" cy="298351"/>
            </a:xfrm>
            <a:prstGeom prst="ellipse">
              <a:avLst/>
            </a:prstGeom>
            <a:noFill/>
            <a:ln w="38100" cmpd="sng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Optima"/>
                <a:cs typeface="Optima"/>
              </a:endParaRPr>
            </a:p>
          </p:txBody>
        </p:sp>
      </p:grpSp>
      <p:sp>
        <p:nvSpPr>
          <p:cNvPr id="21511" name="TextBox 8"/>
          <p:cNvSpPr txBox="1">
            <a:spLocks noChangeArrowheads="1"/>
          </p:cNvSpPr>
          <p:nvPr/>
        </p:nvSpPr>
        <p:spPr bwMode="auto">
          <a:xfrm>
            <a:off x="2555776" y="6381328"/>
            <a:ext cx="50349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en-US" sz="1400" dirty="0">
                <a:solidFill>
                  <a:srgbClr val="FFFFFF"/>
                </a:solidFill>
                <a:latin typeface="Optima"/>
                <a:cs typeface="Optima"/>
              </a:rPr>
              <a:t>Kim et al., 2010; Knutson et al., 2001; </a:t>
            </a:r>
            <a:r>
              <a:rPr lang="fr-CH" sz="1400" dirty="0" smtClean="0">
                <a:solidFill>
                  <a:srgbClr val="FFFFFF"/>
                </a:solidFill>
                <a:latin typeface="Optima"/>
                <a:cs typeface="Optima"/>
              </a:rPr>
              <a:t>Levy &amp; Glimcher, 2012</a:t>
            </a:r>
            <a:endParaRPr lang="en-US" sz="1400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4211960" y="4077072"/>
            <a:ext cx="1591024" cy="2130854"/>
            <a:chOff x="7184676" y="4175753"/>
            <a:chExt cx="1591024" cy="2130854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7184676" y="4175753"/>
              <a:ext cx="1352272" cy="1657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TextBox 17"/>
            <p:cNvSpPr txBox="1">
              <a:spLocks noChangeArrowheads="1"/>
            </p:cNvSpPr>
            <p:nvPr/>
          </p:nvSpPr>
          <p:spPr bwMode="auto">
            <a:xfrm>
              <a:off x="7524750" y="5906497"/>
              <a:ext cx="12509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2000" dirty="0">
                  <a:solidFill>
                    <a:srgbClr val="FFFFFF"/>
                  </a:solidFill>
                  <a:latin typeface="Optima"/>
                  <a:cs typeface="Optima"/>
                </a:rPr>
                <a:t>Insula</a:t>
              </a:r>
              <a:endParaRPr lang="en-US" dirty="0">
                <a:solidFill>
                  <a:srgbClr val="FFFFFF"/>
                </a:solidFill>
                <a:latin typeface="Optima"/>
                <a:cs typeface="Optima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7351713" y="4558886"/>
              <a:ext cx="292100" cy="298351"/>
            </a:xfrm>
            <a:prstGeom prst="ellipse">
              <a:avLst/>
            </a:prstGeom>
            <a:noFill/>
            <a:ln w="38100" cmpd="sng">
              <a:solidFill>
                <a:srgbClr val="FFFFF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FFFFFF"/>
                </a:solidFill>
                <a:latin typeface="Optima"/>
                <a:cs typeface="Optima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5616" y="1484784"/>
            <a:ext cx="3657012" cy="1585227"/>
          </a:xfrm>
          <a:prstGeom prst="rect">
            <a:avLst/>
          </a:prstGeom>
        </p:spPr>
      </p:pic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429048" y="3261520"/>
            <a:ext cx="45640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rgbClr val="FFFFFF"/>
                </a:solidFill>
                <a:latin typeface="Optima"/>
                <a:cs typeface="Optima"/>
              </a:rPr>
              <a:t>Medial orbitofrontal cortex</a:t>
            </a:r>
            <a:endParaRPr lang="en-US" sz="2000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403648" y="980728"/>
            <a:ext cx="456406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396754" y="1484784"/>
            <a:ext cx="216024" cy="165618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023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511" grpId="0"/>
      <p:bldP spid="16" grpId="0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1547664" y="980728"/>
            <a:ext cx="3203575" cy="2487612"/>
            <a:chOff x="3203575" y="1125538"/>
            <a:chExt cx="3203575" cy="2487612"/>
          </a:xfrm>
        </p:grpSpPr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4" cstate="email">
              <a:lum contrast="18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3575" y="1125538"/>
              <a:ext cx="3203575" cy="248761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TextBox 9"/>
            <p:cNvSpPr txBox="1"/>
            <p:nvPr/>
          </p:nvSpPr>
          <p:spPr>
            <a:xfrm>
              <a:off x="3505200" y="1524000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t-BR" b="1" dirty="0">
                <a:solidFill>
                  <a:srgbClr val="FFFF00"/>
                </a:solidFill>
                <a:latin typeface="Optima"/>
                <a:cs typeface="Optima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105400" y="1676400"/>
              <a:ext cx="18466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pt-BR" b="1" dirty="0">
                <a:solidFill>
                  <a:srgbClr val="FFFF00"/>
                </a:solidFill>
                <a:latin typeface="Optima"/>
                <a:cs typeface="Optima"/>
              </a:endParaRPr>
            </a:p>
          </p:txBody>
        </p:sp>
      </p:grpSp>
      <p:pic>
        <p:nvPicPr>
          <p:cNvPr id="8195" name="Picture 3" descr="Mother%20Theresa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email">
            <a:lum bright="-12000"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91880" y="2924944"/>
            <a:ext cx="3810000" cy="1981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6" cstate="email">
            <a:lum bright="-12000" contras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04248" y="4221088"/>
            <a:ext cx="2101850" cy="2395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7" cstate="email">
            <a:lum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5576" y="4365104"/>
            <a:ext cx="2928937" cy="2197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59112" name="Text Box 8"/>
          <p:cNvSpPr txBox="1">
            <a:spLocks noChangeArrowheads="1"/>
          </p:cNvSpPr>
          <p:nvPr/>
        </p:nvSpPr>
        <p:spPr bwMode="auto">
          <a:xfrm>
            <a:off x="152400" y="228600"/>
            <a:ext cx="89916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Optima"/>
                <a:cs typeface="Optima"/>
              </a:rPr>
              <a:t>	</a:t>
            </a:r>
            <a:r>
              <a:rPr lang="pt-BR" sz="2800" dirty="0" smtClean="0">
                <a:solidFill>
                  <a:schemeClr val="bg1"/>
                </a:solidFill>
                <a:latin typeface="Optima"/>
                <a:cs typeface="Optima"/>
              </a:rPr>
              <a:t>Moral </a:t>
            </a:r>
            <a:r>
              <a:rPr lang="pt-BR" sz="2800" dirty="0" err="1" smtClean="0">
                <a:solidFill>
                  <a:schemeClr val="bg1"/>
                </a:solidFill>
                <a:latin typeface="Optima"/>
                <a:cs typeface="Optima"/>
              </a:rPr>
              <a:t>emotions</a:t>
            </a:r>
            <a:r>
              <a:rPr lang="pt-BR" sz="2800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2800" dirty="0" err="1" smtClean="0">
                <a:solidFill>
                  <a:schemeClr val="bg1"/>
                </a:solidFill>
                <a:latin typeface="Optima"/>
                <a:cs typeface="Optima"/>
              </a:rPr>
              <a:t>and</a:t>
            </a:r>
            <a:r>
              <a:rPr lang="pt-BR" sz="2800" dirty="0" smtClean="0">
                <a:solidFill>
                  <a:schemeClr val="bg1"/>
                </a:solidFill>
                <a:latin typeface="Optima"/>
                <a:cs typeface="Optima"/>
              </a:rPr>
              <a:t> social </a:t>
            </a:r>
            <a:r>
              <a:rPr lang="pt-BR" sz="2800" dirty="0" err="1" smtClean="0">
                <a:solidFill>
                  <a:schemeClr val="bg1"/>
                </a:solidFill>
                <a:latin typeface="Optima"/>
                <a:cs typeface="Optima"/>
              </a:rPr>
              <a:t>values</a:t>
            </a:r>
            <a:endParaRPr lang="pt-BR" sz="2800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 cstate="email">
            <a:lum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2060848"/>
            <a:ext cx="2109788" cy="2214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724128" y="836712"/>
            <a:ext cx="2980166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>
            <a:lum bright="-12000" contrast="6000"/>
          </a:blip>
          <a:stretch>
            <a:fillRect/>
          </a:stretch>
        </p:blipFill>
        <p:spPr>
          <a:xfrm>
            <a:off x="3851920" y="5085184"/>
            <a:ext cx="2847292" cy="1649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327615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nip Single Corner Rectangle 6"/>
          <p:cNvSpPr/>
          <p:nvPr/>
        </p:nvSpPr>
        <p:spPr>
          <a:xfrm>
            <a:off x="611560" y="188640"/>
            <a:ext cx="7992888" cy="5976664"/>
          </a:xfrm>
          <a:prstGeom prst="snip1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FF"/>
                </a:solidFill>
                <a:latin typeface="Optima"/>
                <a:cs typeface="Optima"/>
              </a:rPr>
              <a:t>MORALITY</a:t>
            </a:r>
          </a:p>
          <a:p>
            <a:pPr algn="ctr"/>
            <a:endParaRPr lang="en-US" dirty="0" smtClean="0">
              <a:latin typeface="Optima"/>
              <a:cs typeface="Optima"/>
            </a:endParaRPr>
          </a:p>
          <a:p>
            <a:pPr algn="ctr"/>
            <a:r>
              <a:rPr lang="en-US" i="1" dirty="0" smtClean="0">
                <a:solidFill>
                  <a:srgbClr val="48D3FF"/>
                </a:solidFill>
                <a:latin typeface="Optima"/>
                <a:cs typeface="Optima"/>
              </a:rPr>
              <a:t>SETS OF CUSTOMS AND VALUES ADOPTED BY INDIVIDUALS AND SOCIETIES TO GUIDE SOCIAL BEHAVIOR</a:t>
            </a:r>
          </a:p>
          <a:p>
            <a:pPr algn="ctr"/>
            <a:endParaRPr lang="en-US" i="1" dirty="0">
              <a:solidFill>
                <a:srgbClr val="48D3FF"/>
              </a:solidFill>
              <a:latin typeface="Optima"/>
              <a:cs typeface="Optima"/>
            </a:endParaRPr>
          </a:p>
          <a:p>
            <a:pPr algn="ctr"/>
            <a:r>
              <a:rPr lang="en-US" b="1" dirty="0">
                <a:solidFill>
                  <a:srgbClr val="FFFFFF"/>
                </a:solidFill>
                <a:latin typeface="Optima"/>
                <a:cs typeface="Optima"/>
              </a:rPr>
              <a:t>MORAL MOTIVATION</a:t>
            </a:r>
          </a:p>
          <a:p>
            <a:pPr algn="ctr"/>
            <a:r>
              <a:rPr lang="en-US" i="1" dirty="0">
                <a:latin typeface="Optima"/>
                <a:cs typeface="Optima"/>
              </a:rPr>
              <a:t> </a:t>
            </a:r>
          </a:p>
          <a:p>
            <a:pPr algn="ctr"/>
            <a:r>
              <a:rPr lang="en-US" i="1" dirty="0" smtClean="0">
                <a:solidFill>
                  <a:srgbClr val="48D3FF"/>
                </a:solidFill>
                <a:latin typeface="Optima"/>
                <a:cs typeface="Optima"/>
              </a:rPr>
              <a:t>THE ABILITY TO BE MOTIVATED BY SOCIO-CULTURAL NORMS OR OTHER PEOPLE’S NEEDS</a:t>
            </a:r>
          </a:p>
          <a:p>
            <a:pPr algn="ctr"/>
            <a:endParaRPr lang="en-US" i="1" dirty="0">
              <a:solidFill>
                <a:srgbClr val="48D3FF"/>
              </a:solidFill>
              <a:latin typeface="Optima"/>
              <a:cs typeface="Optima"/>
            </a:endParaRPr>
          </a:p>
          <a:p>
            <a:pPr algn="ctr"/>
            <a:endParaRPr lang="en-US" i="1" dirty="0" smtClean="0">
              <a:solidFill>
                <a:srgbClr val="48D3FF"/>
              </a:solidFill>
              <a:latin typeface="Optima"/>
              <a:cs typeface="Optima"/>
            </a:endParaRPr>
          </a:p>
          <a:p>
            <a:pPr algn="ctr"/>
            <a:r>
              <a:rPr lang="en-US" i="1" dirty="0" smtClean="0">
                <a:latin typeface="Optima"/>
                <a:cs typeface="Optima"/>
                <a:sym typeface="Wingdings"/>
              </a:rPr>
              <a:t> Moral behavior requires (1) the knowledge </a:t>
            </a:r>
            <a:r>
              <a:rPr lang="en-US" i="1" dirty="0">
                <a:latin typeface="Optima"/>
                <a:cs typeface="Optima"/>
                <a:sym typeface="Wingdings"/>
              </a:rPr>
              <a:t>about the needs of </a:t>
            </a:r>
            <a:r>
              <a:rPr lang="en-US" i="1" dirty="0" smtClean="0">
                <a:latin typeface="Optima"/>
                <a:cs typeface="Optima"/>
                <a:sym typeface="Wingdings"/>
              </a:rPr>
              <a:t>others (SOCIAL KNOWLEDGE) </a:t>
            </a:r>
            <a:r>
              <a:rPr lang="en-US" i="1" dirty="0">
                <a:latin typeface="Optima"/>
                <a:cs typeface="Optima"/>
                <a:sym typeface="Wingdings"/>
              </a:rPr>
              <a:t>and about </a:t>
            </a:r>
            <a:r>
              <a:rPr lang="en-US" i="1" dirty="0" smtClean="0">
                <a:latin typeface="Optima"/>
                <a:cs typeface="Optima"/>
                <a:sym typeface="Wingdings"/>
              </a:rPr>
              <a:t>specific sociocultural norms and (2) the motivation to behave in such ways </a:t>
            </a:r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0363467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5"/>
          <p:cNvSpPr>
            <a:spLocks noChangeArrowheads="1"/>
          </p:cNvSpPr>
          <p:nvPr/>
        </p:nvSpPr>
        <p:spPr bwMode="auto">
          <a:xfrm>
            <a:off x="323528" y="908722"/>
            <a:ext cx="8712968" cy="67710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000" dirty="0" smtClean="0">
                <a:solidFill>
                  <a:schemeClr val="bg1"/>
                </a:solidFill>
                <a:latin typeface="Optima"/>
                <a:cs typeface="Optima"/>
              </a:rPr>
              <a:t>“Moral sentiments”</a:t>
            </a:r>
          </a:p>
          <a:p>
            <a:pPr>
              <a:buFont typeface="Wingdings" pitchFamily="2" charset="2"/>
              <a:buNone/>
            </a:pPr>
            <a:r>
              <a:rPr lang="en-US" sz="1800" dirty="0" smtClean="0">
                <a:solidFill>
                  <a:srgbClr val="99CCFF"/>
                </a:solidFill>
                <a:latin typeface="Optima"/>
                <a:cs typeface="Optima"/>
              </a:rPr>
              <a:t>Adam </a:t>
            </a:r>
            <a:r>
              <a:rPr lang="en-US" sz="1800" dirty="0">
                <a:solidFill>
                  <a:srgbClr val="99CCFF"/>
                </a:solidFill>
                <a:latin typeface="Optima"/>
                <a:cs typeface="Optima"/>
              </a:rPr>
              <a:t>Smith &amp; David </a:t>
            </a:r>
            <a:r>
              <a:rPr lang="en-US" sz="1800" dirty="0" smtClean="0">
                <a:solidFill>
                  <a:srgbClr val="99CCFF"/>
                </a:solidFill>
                <a:latin typeface="Optima"/>
                <a:cs typeface="Optima"/>
              </a:rPr>
              <a:t>Hume: 18</a:t>
            </a:r>
            <a:r>
              <a:rPr lang="en-US" sz="1800" baseline="30000" dirty="0" smtClean="0">
                <a:solidFill>
                  <a:srgbClr val="99CCFF"/>
                </a:solidFill>
                <a:latin typeface="Optima"/>
                <a:cs typeface="Optima"/>
              </a:rPr>
              <a:t>th</a:t>
            </a:r>
            <a:r>
              <a:rPr lang="en-US" sz="1800" dirty="0" smtClean="0">
                <a:solidFill>
                  <a:srgbClr val="99CCFF"/>
                </a:solidFill>
                <a:latin typeface="Optima"/>
                <a:cs typeface="Optima"/>
              </a:rPr>
              <a:t> </a:t>
            </a:r>
            <a:r>
              <a:rPr lang="en-US" sz="1800" dirty="0">
                <a:solidFill>
                  <a:srgbClr val="99CCFF"/>
                </a:solidFill>
                <a:latin typeface="Optima"/>
                <a:cs typeface="Optima"/>
              </a:rPr>
              <a:t>century Scottish </a:t>
            </a:r>
            <a:r>
              <a:rPr lang="en-US" sz="1800" dirty="0" smtClean="0">
                <a:solidFill>
                  <a:srgbClr val="99CCFF"/>
                </a:solidFill>
                <a:latin typeface="Optima"/>
                <a:cs typeface="Optima"/>
              </a:rPr>
              <a:t>Enlightenment</a:t>
            </a:r>
            <a:endParaRPr lang="en-US" sz="1800" dirty="0">
              <a:solidFill>
                <a:srgbClr val="99CCFF"/>
              </a:solidFill>
              <a:latin typeface="Optima"/>
              <a:cs typeface="Optima"/>
            </a:endParaRPr>
          </a:p>
        </p:txBody>
      </p:sp>
      <p:sp>
        <p:nvSpPr>
          <p:cNvPr id="33796" name="Line 6"/>
          <p:cNvSpPr>
            <a:spLocks noChangeShapeType="1"/>
          </p:cNvSpPr>
          <p:nvPr/>
        </p:nvSpPr>
        <p:spPr bwMode="auto">
          <a:xfrm>
            <a:off x="4732867" y="3068638"/>
            <a:ext cx="0" cy="68262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 lIns="92075" tIns="46038" rIns="92075" bIns="46038"/>
          <a:lstStyle/>
          <a:p>
            <a:endParaRPr lang="en-US" sz="200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33797" name="Text Box 7"/>
          <p:cNvSpPr txBox="1">
            <a:spLocks noChangeArrowheads="1"/>
          </p:cNvSpPr>
          <p:nvPr/>
        </p:nvSpPr>
        <p:spPr bwMode="auto">
          <a:xfrm>
            <a:off x="347135" y="1844824"/>
            <a:ext cx="7105186" cy="523220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GB" sz="1400" i="1" dirty="0">
                <a:solidFill>
                  <a:srgbClr val="FFFFFF"/>
                </a:solidFill>
                <a:latin typeface="Optima"/>
                <a:cs typeface="Optima"/>
              </a:rPr>
              <a:t>Modern psychology (Tangney, 2007, Eisenberg, 2000)</a:t>
            </a:r>
            <a:r>
              <a:rPr lang="en-GB" sz="1400" i="1" dirty="0" smtClean="0">
                <a:solidFill>
                  <a:srgbClr val="FFFFFF"/>
                </a:solidFill>
                <a:latin typeface="Optima"/>
                <a:cs typeface="Optima"/>
              </a:rPr>
              <a:t>: </a:t>
            </a:r>
            <a:r>
              <a:rPr lang="en-GB" sz="1400" i="1" dirty="0">
                <a:solidFill>
                  <a:srgbClr val="FFFFFF"/>
                </a:solidFill>
                <a:latin typeface="Optima"/>
                <a:cs typeface="Optima"/>
              </a:rPr>
              <a:t>“Moral emotions</a:t>
            </a:r>
            <a:r>
              <a:rPr lang="en-GB" sz="1400" i="1" dirty="0" smtClean="0">
                <a:solidFill>
                  <a:srgbClr val="FFFFFF"/>
                </a:solidFill>
                <a:latin typeface="Optima"/>
                <a:cs typeface="Optima"/>
              </a:rPr>
              <a:t>”,  </a:t>
            </a:r>
            <a:r>
              <a:rPr lang="en-GB" sz="1400" i="1" dirty="0">
                <a:solidFill>
                  <a:srgbClr val="FFFFFF"/>
                </a:solidFill>
                <a:latin typeface="Optima"/>
                <a:cs typeface="Optima"/>
              </a:rPr>
              <a:t>e.g. guilt, </a:t>
            </a:r>
            <a:r>
              <a:rPr lang="en-GB" sz="1400" i="1" dirty="0" smtClean="0">
                <a:solidFill>
                  <a:srgbClr val="FFFFFF"/>
                </a:solidFill>
                <a:latin typeface="Optima"/>
                <a:cs typeface="Optima"/>
              </a:rPr>
              <a:t>compassion, </a:t>
            </a:r>
            <a:r>
              <a:rPr lang="en-GB" sz="1400" i="1" dirty="0">
                <a:solidFill>
                  <a:srgbClr val="FFFFFF"/>
                </a:solidFill>
                <a:latin typeface="Optima"/>
                <a:cs typeface="Optima"/>
              </a:rPr>
              <a:t>pride, gratitude, contempt</a:t>
            </a:r>
          </a:p>
        </p:txBody>
      </p:sp>
      <p:sp>
        <p:nvSpPr>
          <p:cNvPr id="33800" name="Text Box 10"/>
          <p:cNvSpPr txBox="1">
            <a:spLocks noChangeArrowheads="1"/>
          </p:cNvSpPr>
          <p:nvPr/>
        </p:nvSpPr>
        <p:spPr bwMode="auto">
          <a:xfrm>
            <a:off x="220135" y="4711701"/>
            <a:ext cx="4639898" cy="1723549"/>
          </a:xfrm>
          <a:prstGeom prst="rect">
            <a:avLst/>
          </a:prstGeom>
          <a:noFill/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400" i="1" dirty="0">
                <a:solidFill>
                  <a:srgbClr val="FFFFFF"/>
                </a:solidFill>
                <a:latin typeface="Optima"/>
                <a:cs typeface="Optima"/>
              </a:rPr>
              <a:t>“Your mother calls you one night telling you she was not feeling well. You did not take her seriously, and the next day she died”</a:t>
            </a:r>
          </a:p>
          <a:p>
            <a:pPr algn="just"/>
            <a:endParaRPr lang="en-US" sz="1400" i="1" dirty="0">
              <a:solidFill>
                <a:srgbClr val="FFFF00"/>
              </a:solidFill>
              <a:latin typeface="Optima"/>
              <a:cs typeface="Optima"/>
            </a:endParaRPr>
          </a:p>
          <a:p>
            <a:pPr algn="just"/>
            <a:r>
              <a:rPr lang="en-US" sz="1800" dirty="0">
                <a:solidFill>
                  <a:srgbClr val="FFFF00"/>
                </a:solidFill>
                <a:latin typeface="Optima"/>
                <a:cs typeface="Optima"/>
              </a:rPr>
              <a:t> </a:t>
            </a:r>
            <a:r>
              <a:rPr lang="en-US" sz="1800" dirty="0" smtClean="0">
                <a:solidFill>
                  <a:srgbClr val="FFFF00"/>
                </a:solidFill>
                <a:latin typeface="Optima"/>
                <a:cs typeface="Optima"/>
                <a:sym typeface="Wingdings"/>
              </a:rPr>
              <a:t> </a:t>
            </a:r>
            <a:r>
              <a:rPr lang="en-US" sz="1800" dirty="0" smtClean="0">
                <a:solidFill>
                  <a:srgbClr val="FFFF00"/>
                </a:solidFill>
                <a:latin typeface="Optima"/>
                <a:cs typeface="Optima"/>
              </a:rPr>
              <a:t>Guilt </a:t>
            </a:r>
            <a:endParaRPr lang="en-US" sz="1800" dirty="0">
              <a:solidFill>
                <a:srgbClr val="FFFF00"/>
              </a:solidFill>
              <a:latin typeface="Optima"/>
              <a:cs typeface="Optima"/>
            </a:endParaRPr>
          </a:p>
          <a:p>
            <a:pPr algn="just"/>
            <a:endParaRPr lang="en-US" sz="1800" dirty="0">
              <a:solidFill>
                <a:srgbClr val="FFFFFF"/>
              </a:solidFill>
              <a:latin typeface="Optima"/>
              <a:cs typeface="Optima"/>
            </a:endParaRPr>
          </a:p>
          <a:p>
            <a:pPr algn="just"/>
            <a:r>
              <a:rPr lang="en-US" sz="1400" dirty="0">
                <a:solidFill>
                  <a:srgbClr val="FFFFFF"/>
                </a:solidFill>
                <a:latin typeface="Optima"/>
                <a:cs typeface="Optima"/>
              </a:rPr>
              <a:t>in 80% of Brazilian sample (Moll et al., 2007)</a:t>
            </a:r>
            <a:endParaRPr lang="pt-BR" sz="1400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33802" name="Text Box 12"/>
          <p:cNvSpPr txBox="1">
            <a:spLocks noChangeArrowheads="1"/>
          </p:cNvSpPr>
          <p:nvPr/>
        </p:nvSpPr>
        <p:spPr bwMode="auto">
          <a:xfrm>
            <a:off x="3321757" y="2564904"/>
            <a:ext cx="2397368" cy="338554"/>
          </a:xfrm>
          <a:prstGeom prst="rect">
            <a:avLst/>
          </a:prstGeom>
          <a:noFill/>
          <a:ln w="127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GB" sz="1600" dirty="0">
                <a:solidFill>
                  <a:srgbClr val="FFFFFF"/>
                </a:solidFill>
                <a:latin typeface="Optima"/>
                <a:cs typeface="Optima"/>
              </a:rPr>
              <a:t>Moral </a:t>
            </a:r>
            <a:r>
              <a:rPr lang="en-GB" sz="1600" dirty="0" smtClean="0">
                <a:solidFill>
                  <a:srgbClr val="FFFFFF"/>
                </a:solidFill>
                <a:latin typeface="Optima"/>
                <a:cs typeface="Optima"/>
              </a:rPr>
              <a:t>motivations tied </a:t>
            </a:r>
            <a:r>
              <a:rPr lang="en-GB" sz="1600" dirty="0">
                <a:solidFill>
                  <a:srgbClr val="FFFFFF"/>
                </a:solidFill>
                <a:latin typeface="Optima"/>
                <a:cs typeface="Optima"/>
              </a:rPr>
              <a:t>to</a:t>
            </a:r>
          </a:p>
        </p:txBody>
      </p:sp>
      <p:sp>
        <p:nvSpPr>
          <p:cNvPr id="33803" name="Text Box 13"/>
          <p:cNvSpPr txBox="1">
            <a:spLocks noChangeArrowheads="1"/>
          </p:cNvSpPr>
          <p:nvPr/>
        </p:nvSpPr>
        <p:spPr bwMode="auto">
          <a:xfrm>
            <a:off x="5076057" y="4725145"/>
            <a:ext cx="3912722" cy="14465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en-US" sz="1400" i="1" dirty="0">
                <a:solidFill>
                  <a:srgbClr val="FFFFFF"/>
                </a:solidFill>
                <a:latin typeface="Optima"/>
                <a:cs typeface="Optima"/>
              </a:rPr>
              <a:t>“You act dishonestly towards your best friend”</a:t>
            </a:r>
          </a:p>
          <a:p>
            <a:pPr algn="just"/>
            <a:endParaRPr lang="en-US" sz="1400" dirty="0">
              <a:solidFill>
                <a:srgbClr val="FFFFFF"/>
              </a:solidFill>
              <a:latin typeface="Optima"/>
              <a:cs typeface="Optima"/>
            </a:endParaRPr>
          </a:p>
          <a:p>
            <a:pPr algn="just"/>
            <a:endParaRPr lang="en-US" sz="1400" dirty="0">
              <a:solidFill>
                <a:srgbClr val="FFFFFF"/>
              </a:solidFill>
              <a:latin typeface="Optima"/>
              <a:cs typeface="Optima"/>
            </a:endParaRPr>
          </a:p>
          <a:p>
            <a:pPr algn="just"/>
            <a:r>
              <a:rPr lang="en-US" sz="1400" dirty="0">
                <a:solidFill>
                  <a:srgbClr val="FFFF00"/>
                </a:solidFill>
                <a:latin typeface="Optima"/>
                <a:cs typeface="Optima"/>
              </a:rPr>
              <a:t> </a:t>
            </a:r>
            <a:r>
              <a:rPr lang="en-US" sz="1800" dirty="0" smtClean="0">
                <a:solidFill>
                  <a:srgbClr val="FFFF00"/>
                </a:solidFill>
                <a:latin typeface="Optima"/>
                <a:cs typeface="Optima"/>
                <a:sym typeface="Wingdings"/>
              </a:rPr>
              <a:t> </a:t>
            </a:r>
            <a:r>
              <a:rPr lang="en-US" sz="1800" dirty="0" smtClean="0">
                <a:solidFill>
                  <a:srgbClr val="FFFF00"/>
                </a:solidFill>
                <a:latin typeface="Optima"/>
                <a:cs typeface="Optima"/>
              </a:rPr>
              <a:t>Guilt</a:t>
            </a:r>
            <a:endParaRPr lang="en-US" sz="1800" dirty="0">
              <a:solidFill>
                <a:srgbClr val="FFFF00"/>
              </a:solidFill>
              <a:latin typeface="Optima"/>
              <a:cs typeface="Optima"/>
            </a:endParaRPr>
          </a:p>
          <a:p>
            <a:pPr algn="just"/>
            <a:endParaRPr lang="en-US" sz="1400" dirty="0">
              <a:solidFill>
                <a:srgbClr val="FFFFFF"/>
              </a:solidFill>
              <a:latin typeface="Optima"/>
              <a:cs typeface="Optima"/>
            </a:endParaRPr>
          </a:p>
          <a:p>
            <a:pPr algn="just"/>
            <a:r>
              <a:rPr lang="en-US" sz="1400" dirty="0">
                <a:solidFill>
                  <a:srgbClr val="FFFFFF"/>
                </a:solidFill>
                <a:latin typeface="Optima"/>
                <a:cs typeface="Optima"/>
              </a:rPr>
              <a:t>in 73% of US sample (Zahn et al., 2009)</a:t>
            </a:r>
            <a:endParaRPr lang="pt-BR" sz="1400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33804" name="Line 14"/>
          <p:cNvSpPr>
            <a:spLocks noChangeShapeType="1"/>
          </p:cNvSpPr>
          <p:nvPr/>
        </p:nvSpPr>
        <p:spPr bwMode="auto">
          <a:xfrm flipH="1">
            <a:off x="2587978" y="3068641"/>
            <a:ext cx="1984022" cy="7207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 sz="200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33805" name="Line 15"/>
          <p:cNvSpPr>
            <a:spLocks noChangeShapeType="1"/>
          </p:cNvSpPr>
          <p:nvPr/>
        </p:nvSpPr>
        <p:spPr bwMode="auto">
          <a:xfrm>
            <a:off x="4572000" y="3068638"/>
            <a:ext cx="2688167" cy="792162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 sz="200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33806" name="Rectangle 16"/>
          <p:cNvSpPr>
            <a:spLocks noChangeArrowheads="1"/>
          </p:cNvSpPr>
          <p:nvPr/>
        </p:nvSpPr>
        <p:spPr bwMode="auto">
          <a:xfrm>
            <a:off x="6321779" y="3860800"/>
            <a:ext cx="1742318" cy="307777"/>
          </a:xfrm>
          <a:prstGeom prst="rect">
            <a:avLst/>
          </a:prstGeom>
          <a:noFill/>
          <a:ln w="127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GB" sz="1400">
                <a:solidFill>
                  <a:srgbClr val="FFFFFF"/>
                </a:solidFill>
                <a:latin typeface="Optima"/>
                <a:cs typeface="Optima"/>
              </a:rPr>
              <a:t>abstract moral value</a:t>
            </a:r>
          </a:p>
        </p:txBody>
      </p:sp>
      <p:sp>
        <p:nvSpPr>
          <p:cNvPr id="33807" name="Line 17"/>
          <p:cNvSpPr>
            <a:spLocks noChangeShapeType="1"/>
          </p:cNvSpPr>
          <p:nvPr/>
        </p:nvSpPr>
        <p:spPr bwMode="auto">
          <a:xfrm flipH="1">
            <a:off x="2651478" y="4365104"/>
            <a:ext cx="0" cy="287337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>
            <a:spAutoFit/>
          </a:bodyPr>
          <a:lstStyle/>
          <a:p>
            <a:endParaRPr lang="en-US" sz="200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33808" name="Line 18"/>
          <p:cNvSpPr>
            <a:spLocks noChangeShapeType="1"/>
          </p:cNvSpPr>
          <p:nvPr/>
        </p:nvSpPr>
        <p:spPr bwMode="auto">
          <a:xfrm flipH="1">
            <a:off x="7308304" y="4235278"/>
            <a:ext cx="15363" cy="43197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</p:spPr>
        <p:txBody>
          <a:bodyPr wrap="square">
            <a:spAutoFit/>
          </a:bodyPr>
          <a:lstStyle/>
          <a:p>
            <a:endParaRPr lang="en-US" sz="2000">
              <a:solidFill>
                <a:srgbClr val="FFFFFF"/>
              </a:solidFill>
              <a:latin typeface="Optima"/>
              <a:cs typeface="Optima"/>
            </a:endParaRPr>
          </a:p>
        </p:txBody>
      </p:sp>
      <p:pic>
        <p:nvPicPr>
          <p:cNvPr id="33809" name="Picture 19" descr="Adam-Smith-Statue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68344" y="1700810"/>
            <a:ext cx="1289756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810" name="Rectangle 20"/>
          <p:cNvSpPr>
            <a:spLocks noChangeArrowheads="1"/>
          </p:cNvSpPr>
          <p:nvPr/>
        </p:nvSpPr>
        <p:spPr bwMode="auto">
          <a:xfrm>
            <a:off x="1363442" y="3789364"/>
            <a:ext cx="2621230" cy="523220"/>
          </a:xfrm>
          <a:prstGeom prst="rect">
            <a:avLst/>
          </a:prstGeom>
          <a:noFill/>
          <a:ln w="12700" algn="ctr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GB" sz="1400">
                <a:solidFill>
                  <a:srgbClr val="FFFFFF"/>
                </a:solidFill>
                <a:latin typeface="Optima"/>
                <a:cs typeface="Optima"/>
              </a:rPr>
              <a:t>social action in specific context</a:t>
            </a:r>
          </a:p>
          <a:p>
            <a:pPr algn="ctr">
              <a:buFont typeface="Wingdings" pitchFamily="2" charset="2"/>
              <a:buNone/>
            </a:pPr>
            <a:r>
              <a:rPr lang="en-GB" sz="1400">
                <a:solidFill>
                  <a:srgbClr val="FFFFFF"/>
                </a:solidFill>
                <a:latin typeface="Optima"/>
                <a:cs typeface="Optima"/>
              </a:rPr>
              <a:t> of sequence of events</a:t>
            </a:r>
          </a:p>
        </p:txBody>
      </p:sp>
      <p:sp>
        <p:nvSpPr>
          <p:cNvPr id="2" name="Rectangle 1"/>
          <p:cNvSpPr/>
          <p:nvPr/>
        </p:nvSpPr>
        <p:spPr>
          <a:xfrm>
            <a:off x="1691680" y="260648"/>
            <a:ext cx="7254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Optima"/>
                <a:cs typeface="Optima"/>
              </a:rPr>
              <a:t>What motivates us to behave morally?</a:t>
            </a:r>
            <a:endParaRPr lang="en-US" sz="2800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18247728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38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3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/>
      <p:bldP spid="33796" grpId="0" animBg="1"/>
      <p:bldP spid="33797" grpId="0"/>
      <p:bldP spid="33800" grpId="0" animBg="1"/>
      <p:bldP spid="33802" grpId="0" animBg="1"/>
      <p:bldP spid="33803" grpId="0" animBg="1"/>
      <p:bldP spid="33804" grpId="0" animBg="1"/>
      <p:bldP spid="33805" grpId="0" animBg="1"/>
      <p:bldP spid="33806" grpId="0" animBg="1"/>
      <p:bldP spid="33807" grpId="0" animBg="1"/>
      <p:bldP spid="33808" grpId="0" animBg="1"/>
      <p:bldP spid="33810" grpId="0" animBg="1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399304" y="3888344"/>
            <a:ext cx="3822824" cy="2376264"/>
            <a:chOff x="3057" y="1041"/>
            <a:chExt cx="2272" cy="1444"/>
          </a:xfrm>
        </p:grpSpPr>
        <p:pic>
          <p:nvPicPr>
            <p:cNvPr id="15375" name="Picture 3" descr="Moll_Figure 2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7" y="1079"/>
              <a:ext cx="2222" cy="140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15376" name="Text Box 5"/>
            <p:cNvSpPr txBox="1">
              <a:spLocks noChangeArrowheads="1"/>
            </p:cNvSpPr>
            <p:nvPr/>
          </p:nvSpPr>
          <p:spPr bwMode="auto">
            <a:xfrm>
              <a:off x="3057" y="1041"/>
              <a:ext cx="1410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Optima"/>
                  <a:cs typeface="Optima"/>
                </a:rPr>
                <a:t>BA10         	STS</a:t>
              </a:r>
            </a:p>
          </p:txBody>
        </p:sp>
      </p:grpSp>
      <p:sp>
        <p:nvSpPr>
          <p:cNvPr id="272390" name="Text Box 6"/>
          <p:cNvSpPr txBox="1">
            <a:spLocks noChangeArrowheads="1"/>
          </p:cNvSpPr>
          <p:nvPr/>
        </p:nvSpPr>
        <p:spPr bwMode="auto">
          <a:xfrm>
            <a:off x="1547540" y="6381328"/>
            <a:ext cx="68408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600" i="1" dirty="0">
                <a:solidFill>
                  <a:schemeClr val="bg1"/>
                </a:solidFill>
                <a:latin typeface="Optima"/>
                <a:cs typeface="Optima"/>
              </a:rPr>
              <a:t>Moll, de Oliveira-Souza, </a:t>
            </a:r>
            <a:r>
              <a:rPr lang="pt-BR" sz="1600" i="1" dirty="0" smtClean="0">
                <a:solidFill>
                  <a:schemeClr val="bg1"/>
                </a:solidFill>
                <a:latin typeface="Optima"/>
                <a:cs typeface="Optima"/>
              </a:rPr>
              <a:t>Eslinger et al. </a:t>
            </a:r>
            <a:r>
              <a:rPr lang="pt-BR" sz="1600" i="1" dirty="0">
                <a:solidFill>
                  <a:srgbClr val="FFFF00"/>
                </a:solidFill>
                <a:latin typeface="Optima"/>
                <a:cs typeface="Optima"/>
              </a:rPr>
              <a:t>J Neurosci, 2002</a:t>
            </a:r>
          </a:p>
        </p:txBody>
      </p: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5148510" y="3933056"/>
            <a:ext cx="3600450" cy="2303462"/>
            <a:chOff x="2971" y="2614"/>
            <a:chExt cx="2268" cy="1256"/>
          </a:xfrm>
        </p:grpSpPr>
        <p:pic>
          <p:nvPicPr>
            <p:cNvPr id="15371" name="Picture 13" descr="Moll_Figure 1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" y="2614"/>
              <a:ext cx="2268" cy="1256"/>
            </a:xfrm>
            <a:prstGeom prst="rect">
              <a:avLst/>
            </a:prstGeom>
            <a:noFill/>
            <a:ln w="9525" algn="ctr">
              <a:solidFill>
                <a:schemeClr val="bg1"/>
              </a:solidFill>
              <a:miter lim="800000"/>
              <a:headEnd/>
              <a:tailEnd/>
            </a:ln>
          </p:spPr>
        </p:pic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3198" y="2960"/>
              <a:ext cx="1769" cy="477"/>
              <a:chOff x="576" y="2544"/>
              <a:chExt cx="1872" cy="528"/>
            </a:xfrm>
          </p:grpSpPr>
          <p:sp>
            <p:nvSpPr>
              <p:cNvPr id="15373" name="Oval 15"/>
              <p:cNvSpPr>
                <a:spLocks noChangeArrowheads="1"/>
              </p:cNvSpPr>
              <p:nvPr/>
            </p:nvSpPr>
            <p:spPr bwMode="auto">
              <a:xfrm>
                <a:off x="576" y="2544"/>
                <a:ext cx="624" cy="432"/>
              </a:xfrm>
              <a:prstGeom prst="ellipse">
                <a:avLst/>
              </a:prstGeom>
              <a:noFill/>
              <a:ln w="381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sz="1600">
                  <a:latin typeface="Optima"/>
                  <a:cs typeface="Optima"/>
                </a:endParaRPr>
              </a:p>
            </p:txBody>
          </p:sp>
          <p:sp>
            <p:nvSpPr>
              <p:cNvPr id="15374" name="Oval 16"/>
              <p:cNvSpPr>
                <a:spLocks noChangeArrowheads="1"/>
              </p:cNvSpPr>
              <p:nvPr/>
            </p:nvSpPr>
            <p:spPr bwMode="auto">
              <a:xfrm>
                <a:off x="1824" y="2640"/>
                <a:ext cx="624" cy="432"/>
              </a:xfrm>
              <a:prstGeom prst="ellipse">
                <a:avLst/>
              </a:prstGeom>
              <a:noFill/>
              <a:ln w="38100" algn="ctr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sz="1600">
                  <a:latin typeface="Optima"/>
                  <a:cs typeface="Optima"/>
                </a:endParaRPr>
              </a:p>
            </p:txBody>
          </p:sp>
        </p:grpSp>
      </p:grpSp>
      <p:pic>
        <p:nvPicPr>
          <p:cNvPr id="17" name="Picture 5" descr="Study design JPE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1700808"/>
            <a:ext cx="1970336" cy="1978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2129532" y="2060848"/>
            <a:ext cx="13623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Indignation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Compassion</a:t>
            </a:r>
            <a:endParaRPr lang="en-US" sz="1600" i="1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5657924" y="2068106"/>
            <a:ext cx="136234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Fear</a:t>
            </a:r>
          </a:p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Disgust</a:t>
            </a:r>
            <a:endParaRPr lang="en-US" sz="1600" i="1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6372200" y="3862789"/>
            <a:ext cx="136234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600" dirty="0" err="1" smtClean="0">
                <a:solidFill>
                  <a:schemeClr val="bg1"/>
                </a:solidFill>
                <a:latin typeface="Optima"/>
                <a:cs typeface="Optima"/>
              </a:rPr>
              <a:t>Amygd</a:t>
            </a:r>
            <a:r>
              <a:rPr lang="en-US" sz="1600" dirty="0" smtClean="0">
                <a:solidFill>
                  <a:schemeClr val="bg1"/>
                </a:solidFill>
                <a:latin typeface="Optima"/>
                <a:cs typeface="Optima"/>
              </a:rPr>
              <a:t>. Midbrain</a:t>
            </a:r>
            <a:endParaRPr lang="en-US" sz="1600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755576" y="3429000"/>
            <a:ext cx="78488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None/>
            </a:pPr>
            <a:r>
              <a:rPr lang="en-US" sz="1600" dirty="0" smtClean="0">
                <a:solidFill>
                  <a:schemeClr val="bg1"/>
                </a:solidFill>
                <a:latin typeface="Optima"/>
                <a:cs typeface="Optima"/>
              </a:rPr>
              <a:t>Moral </a:t>
            </a:r>
            <a:r>
              <a:rPr lang="en-US" sz="1600" dirty="0" err="1" smtClean="0">
                <a:solidFill>
                  <a:schemeClr val="bg1"/>
                </a:solidFill>
                <a:latin typeface="Optima"/>
                <a:cs typeface="Optima"/>
              </a:rPr>
              <a:t>unpl</a:t>
            </a:r>
            <a:r>
              <a:rPr lang="en-US" sz="1600" dirty="0" smtClean="0">
                <a:solidFill>
                  <a:schemeClr val="bg1"/>
                </a:solidFill>
                <a:latin typeface="Optima"/>
                <a:cs typeface="Optima"/>
              </a:rPr>
              <a:t>. vs. Unpleasant			          Moral </a:t>
            </a:r>
            <a:r>
              <a:rPr lang="en-US" sz="1600" dirty="0" err="1" smtClean="0">
                <a:solidFill>
                  <a:schemeClr val="bg1"/>
                </a:solidFill>
                <a:latin typeface="Optima"/>
                <a:cs typeface="Optima"/>
              </a:rPr>
              <a:t>unpl</a:t>
            </a:r>
            <a:r>
              <a:rPr lang="en-US" sz="1600" dirty="0" smtClean="0">
                <a:solidFill>
                  <a:schemeClr val="bg1"/>
                </a:solidFill>
                <a:latin typeface="Optima"/>
                <a:cs typeface="Optima"/>
              </a:rPr>
              <a:t>. ∩ Unpleasant</a:t>
            </a:r>
            <a:endParaRPr lang="en-US" sz="1600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22" name="Text Box 7"/>
          <p:cNvSpPr txBox="1">
            <a:spLocks noChangeArrowheads="1"/>
          </p:cNvSpPr>
          <p:nvPr/>
        </p:nvSpPr>
        <p:spPr bwMode="auto">
          <a:xfrm>
            <a:off x="0" y="228600"/>
            <a:ext cx="9144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pt-BR" sz="2800" dirty="0">
                <a:solidFill>
                  <a:schemeClr val="bg1"/>
                </a:solidFill>
                <a:effectLst>
                  <a:outerShdw blurRad="38100" dist="38100" dir="2700000" algn="tl">
                    <a:srgbClr val="808080"/>
                  </a:outerShdw>
                </a:effectLst>
                <a:latin typeface="Optima"/>
                <a:cs typeface="Optima"/>
              </a:rPr>
              <a:t>	</a:t>
            </a:r>
            <a:r>
              <a:rPr lang="pt-BR" sz="3200" dirty="0" err="1">
                <a:solidFill>
                  <a:schemeClr val="bg1"/>
                </a:solidFill>
                <a:latin typeface="Optima"/>
                <a:cs typeface="Optima"/>
              </a:rPr>
              <a:t>Functional</a:t>
            </a:r>
            <a:r>
              <a:rPr lang="pt-BR" sz="3200" dirty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3200" dirty="0" smtClean="0">
                <a:solidFill>
                  <a:schemeClr val="bg1"/>
                </a:solidFill>
                <a:latin typeface="Optima"/>
                <a:cs typeface="Optima"/>
              </a:rPr>
              <a:t>MRI </a:t>
            </a:r>
            <a:r>
              <a:rPr lang="pt-BR" sz="3200" dirty="0" err="1" smtClean="0">
                <a:solidFill>
                  <a:schemeClr val="bg1"/>
                </a:solidFill>
                <a:latin typeface="Optima"/>
                <a:cs typeface="Optima"/>
              </a:rPr>
              <a:t>of</a:t>
            </a:r>
            <a:r>
              <a:rPr lang="pt-BR" sz="3200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3200" dirty="0" err="1" smtClean="0">
                <a:solidFill>
                  <a:schemeClr val="bg1"/>
                </a:solidFill>
                <a:latin typeface="Optima"/>
                <a:cs typeface="Optima"/>
              </a:rPr>
              <a:t>implicit</a:t>
            </a:r>
            <a:r>
              <a:rPr lang="pt-BR" sz="3200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3200" dirty="0">
                <a:solidFill>
                  <a:schemeClr val="bg1"/>
                </a:solidFill>
                <a:latin typeface="Optima"/>
                <a:cs typeface="Optima"/>
              </a:rPr>
              <a:t>moral </a:t>
            </a:r>
            <a:r>
              <a:rPr lang="pt-BR" sz="3200" dirty="0" err="1" smtClean="0">
                <a:solidFill>
                  <a:schemeClr val="bg1"/>
                </a:solidFill>
                <a:latin typeface="Optima"/>
                <a:cs typeface="Optima"/>
              </a:rPr>
              <a:t>sentiments</a:t>
            </a:r>
            <a:endParaRPr lang="pt-BR" sz="3200" dirty="0">
              <a:solidFill>
                <a:schemeClr val="bg1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3456384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72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2390" grpId="0"/>
      <p:bldP spid="18" grpId="0"/>
      <p:bldP spid="19" grpId="0"/>
      <p:bldP spid="20" grpId="0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/>
          </p:nvPr>
        </p:nvPicPr>
        <p:blipFill rotWithShape="1">
          <a:blip r:embed="rId4" cstate="print"/>
          <a:srcRect l="51013" t="36196" r="34139" b="46430"/>
          <a:stretch/>
        </p:blipFill>
        <p:spPr>
          <a:xfrm>
            <a:off x="755576" y="2564904"/>
            <a:ext cx="3141169" cy="2783315"/>
          </a:xfrm>
          <a:noFill/>
        </p:spPr>
      </p:pic>
      <p:sp>
        <p:nvSpPr>
          <p:cNvPr id="22531" name="Text Box 5"/>
          <p:cNvSpPr txBox="1">
            <a:spLocks noChangeArrowheads="1"/>
          </p:cNvSpPr>
          <p:nvPr/>
        </p:nvSpPr>
        <p:spPr bwMode="auto">
          <a:xfrm>
            <a:off x="395536" y="5805264"/>
            <a:ext cx="763284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FFFFFF"/>
                </a:solidFill>
                <a:latin typeface="Optima"/>
                <a:cs typeface="Optima"/>
              </a:rPr>
              <a:t>Zahn R, Moll J, </a:t>
            </a:r>
            <a:r>
              <a:rPr lang="en-US" sz="1600" i="1" dirty="0" err="1">
                <a:solidFill>
                  <a:srgbClr val="FFFFFF"/>
                </a:solidFill>
                <a:latin typeface="Optima"/>
                <a:cs typeface="Optima"/>
              </a:rPr>
              <a:t>Paiva</a:t>
            </a:r>
            <a:r>
              <a:rPr lang="en-US" sz="1600" i="1" dirty="0">
                <a:solidFill>
                  <a:srgbClr val="FFFFFF"/>
                </a:solidFill>
                <a:latin typeface="Optima"/>
                <a:cs typeface="Optima"/>
              </a:rPr>
              <a:t> M, </a:t>
            </a:r>
            <a:r>
              <a:rPr lang="en-US" sz="1600" i="1" dirty="0" err="1">
                <a:solidFill>
                  <a:srgbClr val="FFFFFF"/>
                </a:solidFill>
                <a:latin typeface="Optima"/>
                <a:cs typeface="Optima"/>
              </a:rPr>
              <a:t>Garrido</a:t>
            </a:r>
            <a:r>
              <a:rPr lang="en-US" sz="1600" i="1" dirty="0">
                <a:solidFill>
                  <a:srgbClr val="FFFFFF"/>
                </a:solidFill>
                <a:latin typeface="Optima"/>
                <a:cs typeface="Optima"/>
              </a:rPr>
              <a:t> G, Krueger F, Huey E, Grafman J. </a:t>
            </a:r>
            <a:endParaRPr lang="en-US" sz="1600" i="1" dirty="0" smtClean="0">
              <a:solidFill>
                <a:srgbClr val="FFFFFF"/>
              </a:solidFill>
              <a:latin typeface="Optima"/>
              <a:cs typeface="Optima"/>
            </a:endParaRPr>
          </a:p>
          <a:p>
            <a:r>
              <a:rPr lang="en-US" sz="1600" i="1" dirty="0" smtClean="0">
                <a:solidFill>
                  <a:srgbClr val="FFFF00"/>
                </a:solidFill>
                <a:latin typeface="Optima"/>
                <a:cs typeface="Optima"/>
              </a:rPr>
              <a:t>Cerebral </a:t>
            </a:r>
            <a:r>
              <a:rPr lang="en-US" sz="1600" i="1" dirty="0">
                <a:solidFill>
                  <a:srgbClr val="FFFF00"/>
                </a:solidFill>
                <a:latin typeface="Optima"/>
                <a:cs typeface="Optima"/>
              </a:rPr>
              <a:t>Cortex, </a:t>
            </a:r>
            <a:r>
              <a:rPr lang="en-US" sz="1600" i="1" dirty="0" smtClean="0">
                <a:solidFill>
                  <a:srgbClr val="FFFF00"/>
                </a:solidFill>
                <a:latin typeface="Optima"/>
                <a:cs typeface="Optima"/>
              </a:rPr>
              <a:t>2009</a:t>
            </a:r>
            <a:endParaRPr lang="en-US" sz="1600" i="1" dirty="0">
              <a:solidFill>
                <a:srgbClr val="FFFF00"/>
              </a:solidFill>
              <a:latin typeface="Optima"/>
              <a:cs typeface="Optima"/>
            </a:endParaRPr>
          </a:p>
        </p:txBody>
      </p:sp>
      <p:sp>
        <p:nvSpPr>
          <p:cNvPr id="22532" name="Text Box 12"/>
          <p:cNvSpPr txBox="1">
            <a:spLocks noChangeArrowheads="1"/>
          </p:cNvSpPr>
          <p:nvPr/>
        </p:nvSpPr>
        <p:spPr bwMode="auto">
          <a:xfrm>
            <a:off x="1043608" y="257175"/>
            <a:ext cx="810039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/>
            <a:r>
              <a:rPr lang="pt-BR" sz="3200" dirty="0" smtClean="0">
                <a:solidFill>
                  <a:schemeClr val="bg1"/>
                </a:solidFill>
                <a:latin typeface="Optima"/>
                <a:cs typeface="Optima"/>
              </a:rPr>
              <a:t>The </a:t>
            </a:r>
            <a:r>
              <a:rPr lang="pt-BR" sz="3200" dirty="0" err="1" smtClean="0">
                <a:solidFill>
                  <a:schemeClr val="bg1"/>
                </a:solidFill>
                <a:latin typeface="Optima"/>
                <a:cs typeface="Optima"/>
              </a:rPr>
              <a:t>right</a:t>
            </a:r>
            <a:r>
              <a:rPr lang="pt-BR" sz="3200" dirty="0" smtClean="0">
                <a:solidFill>
                  <a:schemeClr val="bg1"/>
                </a:solidFill>
                <a:latin typeface="Optima"/>
                <a:cs typeface="Optima"/>
              </a:rPr>
              <a:t> ATL &amp; social </a:t>
            </a:r>
            <a:r>
              <a:rPr lang="pt-BR" sz="3200" dirty="0" err="1" smtClean="0">
                <a:solidFill>
                  <a:schemeClr val="bg1"/>
                </a:solidFill>
                <a:latin typeface="Optima"/>
                <a:cs typeface="Optima"/>
              </a:rPr>
              <a:t>knowledge</a:t>
            </a:r>
            <a:endParaRPr lang="en-US" sz="3200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22533" name="Rectangle 8"/>
          <p:cNvSpPr>
            <a:spLocks noChangeArrowheads="1"/>
          </p:cNvSpPr>
          <p:nvPr/>
        </p:nvSpPr>
        <p:spPr bwMode="auto">
          <a:xfrm>
            <a:off x="428625" y="1143000"/>
            <a:ext cx="792956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000" dirty="0">
                <a:solidFill>
                  <a:schemeClr val="bg1"/>
                </a:solidFill>
                <a:latin typeface="Optima"/>
                <a:cs typeface="Optima"/>
              </a:rPr>
              <a:t>Contextualized social concepts (values) </a:t>
            </a:r>
            <a:r>
              <a:rPr lang="en-US" sz="2000" dirty="0" smtClean="0">
                <a:solidFill>
                  <a:schemeClr val="bg1"/>
                </a:solidFill>
                <a:latin typeface="Optima"/>
                <a:cs typeface="Optima"/>
                <a:sym typeface="Wingdings"/>
              </a:rPr>
              <a:t></a:t>
            </a:r>
            <a:r>
              <a:rPr lang="en-US" sz="2000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Optima"/>
                <a:cs typeface="Optima"/>
              </a:rPr>
              <a:t>moral sentiments</a:t>
            </a:r>
          </a:p>
          <a:p>
            <a:pPr>
              <a:buFont typeface="Wingdings" pitchFamily="2" charset="2"/>
              <a:buNone/>
            </a:pPr>
            <a:endParaRPr lang="en-US" sz="2000" dirty="0">
              <a:solidFill>
                <a:srgbClr val="33CCFF"/>
              </a:solidFill>
              <a:latin typeface="Optima"/>
              <a:cs typeface="Optima"/>
            </a:endParaRPr>
          </a:p>
          <a:p>
            <a:pPr>
              <a:buFont typeface="Wingdings" pitchFamily="2" charset="2"/>
              <a:buNone/>
            </a:pPr>
            <a:r>
              <a:rPr lang="en-US" sz="2000" i="1" dirty="0">
                <a:solidFill>
                  <a:srgbClr val="99CCFF"/>
                </a:solidFill>
                <a:latin typeface="Optima"/>
                <a:cs typeface="Optima"/>
              </a:rPr>
              <a:t>e.g. [</a:t>
            </a:r>
            <a:r>
              <a:rPr lang="en-US" sz="2000" i="1" dirty="0">
                <a:solidFill>
                  <a:schemeClr val="bg1"/>
                </a:solidFill>
                <a:latin typeface="Optima"/>
                <a:cs typeface="Optima"/>
              </a:rPr>
              <a:t>YOU</a:t>
            </a:r>
            <a:r>
              <a:rPr lang="en-US" sz="2000" i="1" dirty="0">
                <a:solidFill>
                  <a:srgbClr val="99CCFF"/>
                </a:solidFill>
                <a:latin typeface="Optima"/>
                <a:cs typeface="Optima"/>
              </a:rPr>
              <a:t>] acted  [</a:t>
            </a:r>
            <a:r>
              <a:rPr lang="en-US" sz="2000" i="1" dirty="0">
                <a:solidFill>
                  <a:schemeClr val="bg1"/>
                </a:solidFill>
                <a:latin typeface="Optima"/>
                <a:cs typeface="Optima"/>
              </a:rPr>
              <a:t>stingily or generously</a:t>
            </a:r>
            <a:r>
              <a:rPr lang="en-US" sz="2000" i="1" dirty="0">
                <a:solidFill>
                  <a:srgbClr val="99CCFF"/>
                </a:solidFill>
                <a:latin typeface="Optima"/>
                <a:cs typeface="Optima"/>
              </a:rPr>
              <a:t>] towards [</a:t>
            </a:r>
            <a:r>
              <a:rPr lang="en-US" sz="2000" i="1" dirty="0">
                <a:solidFill>
                  <a:schemeClr val="bg1"/>
                </a:solidFill>
                <a:latin typeface="Optima"/>
                <a:cs typeface="Optima"/>
              </a:rPr>
              <a:t>BEST FRIEND</a:t>
            </a:r>
            <a:r>
              <a:rPr lang="en-US" sz="2000" i="1" dirty="0">
                <a:solidFill>
                  <a:srgbClr val="99CCFF"/>
                </a:solidFill>
                <a:latin typeface="Optima"/>
                <a:cs typeface="Optima"/>
              </a:rPr>
              <a:t>]</a:t>
            </a:r>
          </a:p>
          <a:p>
            <a:pPr>
              <a:buFont typeface="Wingdings" pitchFamily="2" charset="2"/>
              <a:buNone/>
            </a:pPr>
            <a:endParaRPr lang="en-US" sz="2000" i="1" dirty="0">
              <a:solidFill>
                <a:srgbClr val="99CCFF"/>
              </a:solidFill>
              <a:latin typeface="Optima"/>
              <a:cs typeface="Optima"/>
            </a:endParaRPr>
          </a:p>
        </p:txBody>
      </p:sp>
      <p:sp>
        <p:nvSpPr>
          <p:cNvPr id="22534" name="Text Box 7"/>
          <p:cNvSpPr txBox="1">
            <a:spLocks noChangeArrowheads="1"/>
          </p:cNvSpPr>
          <p:nvPr/>
        </p:nvSpPr>
        <p:spPr bwMode="auto">
          <a:xfrm>
            <a:off x="4427984" y="2564904"/>
            <a:ext cx="432048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000" u="sng" dirty="0" smtClean="0">
                <a:solidFill>
                  <a:schemeClr val="bg1"/>
                </a:solidFill>
                <a:latin typeface="Optima"/>
                <a:cs typeface="Optima"/>
              </a:rPr>
              <a:t>Right Anterior Temporal Lobe</a:t>
            </a:r>
            <a:endParaRPr lang="en-US" sz="2000" u="sng" dirty="0">
              <a:solidFill>
                <a:schemeClr val="bg1"/>
              </a:solidFill>
              <a:latin typeface="Optima"/>
              <a:cs typeface="Optima"/>
            </a:endParaRPr>
          </a:p>
          <a:p>
            <a:pPr>
              <a:buFont typeface="Wingdings" pitchFamily="2" charset="2"/>
              <a:buNone/>
            </a:pPr>
            <a:endParaRPr lang="en-US" sz="2000" dirty="0">
              <a:solidFill>
                <a:schemeClr val="bg1"/>
              </a:solidFill>
              <a:latin typeface="Optima"/>
              <a:cs typeface="Optima"/>
            </a:endParaRPr>
          </a:p>
          <a:p>
            <a:pPr>
              <a:buFont typeface="Wingdings" pitchFamily="2" charset="2"/>
              <a:buChar char="à"/>
            </a:pPr>
            <a:r>
              <a:rPr lang="en-US" sz="2000" i="1" dirty="0" smtClean="0">
                <a:solidFill>
                  <a:srgbClr val="99CCFF"/>
                </a:solidFill>
                <a:latin typeface="Optima"/>
                <a:cs typeface="Optima"/>
                <a:sym typeface="Wingdings" pitchFamily="2" charset="2"/>
              </a:rPr>
              <a:t> across </a:t>
            </a:r>
            <a:r>
              <a:rPr lang="en-US" sz="2000" i="1" dirty="0">
                <a:solidFill>
                  <a:srgbClr val="99CCFF"/>
                </a:solidFill>
                <a:latin typeface="Optima"/>
                <a:cs typeface="Optima"/>
                <a:sym typeface="Wingdings" pitchFamily="2" charset="2"/>
              </a:rPr>
              <a:t>all condition</a:t>
            </a:r>
          </a:p>
          <a:p>
            <a:pPr>
              <a:buFont typeface="Wingdings" pitchFamily="2" charset="2"/>
              <a:buChar char="à"/>
            </a:pPr>
            <a:endParaRPr lang="en-US" sz="2000" i="1" dirty="0">
              <a:solidFill>
                <a:srgbClr val="99CCFF"/>
              </a:solidFill>
              <a:latin typeface="Optima"/>
              <a:cs typeface="Optima"/>
              <a:sym typeface="Wingdings" pitchFamily="2" charset="2"/>
            </a:endParaRPr>
          </a:p>
          <a:p>
            <a:r>
              <a:rPr lang="en-US" sz="2000" u="sng" dirty="0" smtClean="0">
                <a:solidFill>
                  <a:schemeClr val="bg1"/>
                </a:solidFill>
                <a:latin typeface="Optima"/>
                <a:cs typeface="Optima"/>
              </a:rPr>
              <a:t>Other </a:t>
            </a:r>
            <a:r>
              <a:rPr lang="en-US" sz="2000" u="sng" dirty="0" err="1" smtClean="0">
                <a:solidFill>
                  <a:schemeClr val="bg1"/>
                </a:solidFill>
                <a:latin typeface="Optima"/>
                <a:cs typeface="Optima"/>
              </a:rPr>
              <a:t>fronto</a:t>
            </a:r>
            <a:r>
              <a:rPr lang="en-US" sz="2000" u="sng" dirty="0">
                <a:solidFill>
                  <a:schemeClr val="bg1"/>
                </a:solidFill>
                <a:latin typeface="Optima"/>
                <a:cs typeface="Optima"/>
              </a:rPr>
              <a:t>-subcortical areas</a:t>
            </a:r>
          </a:p>
          <a:p>
            <a:endParaRPr lang="en-US" sz="2000" dirty="0">
              <a:solidFill>
                <a:schemeClr val="bg1"/>
              </a:solidFill>
              <a:latin typeface="Optima"/>
              <a:cs typeface="Optima"/>
            </a:endParaRPr>
          </a:p>
          <a:p>
            <a:r>
              <a:rPr lang="en-US" sz="2000" i="1" dirty="0">
                <a:solidFill>
                  <a:srgbClr val="99CCFF"/>
                </a:solidFill>
                <a:latin typeface="Optima"/>
                <a:cs typeface="Optima"/>
                <a:sym typeface="Wingdings" pitchFamily="2" charset="2"/>
              </a:rPr>
              <a:t> different moral sentiments</a:t>
            </a:r>
          </a:p>
          <a:p>
            <a:endParaRPr lang="en-US" sz="2000" i="1" dirty="0">
              <a:solidFill>
                <a:srgbClr val="99CCFF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1061895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0"/>
          <p:cNvSpPr>
            <a:spLocks noChangeArrowheads="1"/>
          </p:cNvSpPr>
          <p:nvPr/>
        </p:nvSpPr>
        <p:spPr bwMode="auto">
          <a:xfrm>
            <a:off x="34925" y="260350"/>
            <a:ext cx="856932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>
              <a:buFont typeface="Wingdings" pitchFamily="2" charset="2"/>
              <a:buNone/>
            </a:pPr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Brain </a:t>
            </a:r>
            <a:r>
              <a:rPr lang="en-US" sz="2800" dirty="0">
                <a:solidFill>
                  <a:schemeClr val="bg1"/>
                </a:solidFill>
                <a:latin typeface="Optima"/>
                <a:cs typeface="Optima"/>
              </a:rPr>
              <a:t>regions consistently involved in moral </a:t>
            </a:r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cognition, emotion </a:t>
            </a:r>
            <a:r>
              <a:rPr lang="en-US" sz="2800" dirty="0">
                <a:solidFill>
                  <a:schemeClr val="bg1"/>
                </a:solidFill>
                <a:latin typeface="Optima"/>
                <a:cs typeface="Optima"/>
              </a:rPr>
              <a:t>and behavior: </a:t>
            </a:r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lesion </a:t>
            </a:r>
            <a:r>
              <a:rPr lang="en-US" sz="2800" dirty="0">
                <a:solidFill>
                  <a:schemeClr val="bg1"/>
                </a:solidFill>
                <a:latin typeface="Optima"/>
                <a:cs typeface="Optima"/>
              </a:rPr>
              <a:t>&amp; </a:t>
            </a:r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fMRI</a:t>
            </a:r>
            <a:endParaRPr lang="en-US" sz="2800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pic>
        <p:nvPicPr>
          <p:cNvPr id="2" name="Picture 1" descr="Captura de Tela 2013-07-07 às 12.55.26 PM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77" y="1268760"/>
            <a:ext cx="9133535" cy="5517232"/>
          </a:xfrm>
          <a:prstGeom prst="rect">
            <a:avLst/>
          </a:prstGeom>
        </p:spPr>
      </p:pic>
      <p:pic>
        <p:nvPicPr>
          <p:cNvPr id="4" name="Picture 3" descr="Captura de Tela 2013-07-07 às 12.55.26 PM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0595" t="2887" r="4601" b="60539"/>
          <a:stretch/>
        </p:blipFill>
        <p:spPr>
          <a:xfrm>
            <a:off x="2051720" y="2996952"/>
            <a:ext cx="4092222" cy="201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3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492896"/>
            <a:ext cx="6192687" cy="4176464"/>
          </a:xfrm>
        </p:spPr>
        <p:txBody>
          <a:bodyPr>
            <a:noAutofit/>
          </a:bodyPr>
          <a:lstStyle/>
          <a:p>
            <a:pPr algn="just"/>
            <a:r>
              <a:rPr lang="pt-BR" sz="2600" dirty="0" smtClean="0">
                <a:solidFill>
                  <a:schemeClr val="bg1"/>
                </a:solidFill>
                <a:latin typeface="Optima"/>
                <a:cs typeface="Optima"/>
              </a:rPr>
              <a:t>Establishment </a:t>
            </a:r>
            <a:r>
              <a:rPr lang="pt-BR" sz="2600" dirty="0" err="1" smtClean="0">
                <a:solidFill>
                  <a:schemeClr val="bg1"/>
                </a:solidFill>
                <a:latin typeface="Optima"/>
                <a:cs typeface="Optima"/>
              </a:rPr>
              <a:t>of</a:t>
            </a:r>
            <a:r>
              <a:rPr lang="pt-BR" sz="2600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2600" dirty="0" err="1" smtClean="0">
                <a:solidFill>
                  <a:schemeClr val="bg1"/>
                </a:solidFill>
                <a:latin typeface="Optima"/>
                <a:cs typeface="Optima"/>
              </a:rPr>
              <a:t>strong</a:t>
            </a:r>
            <a:r>
              <a:rPr lang="pt-BR" sz="2600" dirty="0" smtClean="0">
                <a:solidFill>
                  <a:schemeClr val="bg1"/>
                </a:solidFill>
                <a:latin typeface="Optima"/>
                <a:cs typeface="Optima"/>
              </a:rPr>
              <a:t> social </a:t>
            </a:r>
            <a:r>
              <a:rPr lang="pt-BR" sz="2600" dirty="0" err="1" smtClean="0">
                <a:solidFill>
                  <a:schemeClr val="bg1"/>
                </a:solidFill>
                <a:latin typeface="Optima"/>
                <a:cs typeface="Optima"/>
              </a:rPr>
              <a:t>bonds</a:t>
            </a:r>
            <a:endParaRPr lang="pt-BR" sz="2600" dirty="0">
              <a:solidFill>
                <a:schemeClr val="bg1"/>
              </a:solidFill>
              <a:latin typeface="Optima"/>
              <a:cs typeface="Optima"/>
            </a:endParaRPr>
          </a:p>
          <a:p>
            <a:pPr algn="just"/>
            <a:r>
              <a:rPr lang="pt-BR" sz="2600" dirty="0">
                <a:solidFill>
                  <a:schemeClr val="bg1"/>
                </a:solidFill>
                <a:latin typeface="Optima"/>
                <a:cs typeface="Optima"/>
              </a:rPr>
              <a:t>Promotion of cooperation </a:t>
            </a:r>
            <a:r>
              <a:rPr lang="pt-BR" sz="2600" dirty="0" err="1">
                <a:solidFill>
                  <a:schemeClr val="bg1"/>
                </a:solidFill>
                <a:latin typeface="Optima"/>
                <a:cs typeface="Optima"/>
              </a:rPr>
              <a:t>and</a:t>
            </a:r>
            <a:r>
              <a:rPr lang="pt-BR" sz="2600" dirty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2600" dirty="0" err="1" smtClean="0">
                <a:solidFill>
                  <a:schemeClr val="bg1"/>
                </a:solidFill>
                <a:latin typeface="Optima"/>
                <a:cs typeface="Optima"/>
              </a:rPr>
              <a:t>altruism</a:t>
            </a:r>
            <a:endParaRPr lang="pt-BR" sz="2600" dirty="0">
              <a:solidFill>
                <a:schemeClr val="bg1"/>
              </a:solidFill>
              <a:latin typeface="Optima"/>
              <a:cs typeface="Optima"/>
            </a:endParaRPr>
          </a:p>
          <a:p>
            <a:pPr algn="just"/>
            <a:r>
              <a:rPr lang="pt-BR" sz="2600" dirty="0" smtClean="0">
                <a:solidFill>
                  <a:schemeClr val="bg1"/>
                </a:solidFill>
                <a:latin typeface="Optima"/>
                <a:cs typeface="Optima"/>
              </a:rPr>
              <a:t>Social cohesion</a:t>
            </a:r>
          </a:p>
          <a:p>
            <a:pPr algn="just"/>
            <a:endParaRPr lang="pt-BR" sz="2600" dirty="0">
              <a:solidFill>
                <a:schemeClr val="bg1"/>
              </a:solidFill>
              <a:latin typeface="Optima"/>
              <a:cs typeface="Optima"/>
            </a:endParaRPr>
          </a:p>
          <a:p>
            <a:pPr marL="0" indent="0" algn="just">
              <a:buNone/>
            </a:pPr>
            <a:r>
              <a:rPr lang="pt-BR" sz="2600" i="1" dirty="0" smtClean="0">
                <a:solidFill>
                  <a:srgbClr val="48D3FF"/>
                </a:solidFill>
                <a:latin typeface="Optima"/>
                <a:cs typeface="Optima"/>
              </a:rPr>
              <a:t>Social </a:t>
            </a:r>
            <a:r>
              <a:rPr lang="pt-BR" sz="2600" i="1" dirty="0" err="1" smtClean="0">
                <a:solidFill>
                  <a:srgbClr val="48D3FF"/>
                </a:solidFill>
                <a:latin typeface="Optima"/>
                <a:cs typeface="Optima"/>
              </a:rPr>
              <a:t>affiliation</a:t>
            </a:r>
            <a:r>
              <a:rPr lang="pt-BR" sz="2600" i="1" dirty="0" smtClean="0">
                <a:solidFill>
                  <a:srgbClr val="48D3FF"/>
                </a:solidFill>
                <a:latin typeface="Optima"/>
                <a:cs typeface="Optima"/>
              </a:rPr>
              <a:t> </a:t>
            </a:r>
            <a:r>
              <a:rPr lang="pt-BR" sz="2600" i="1" dirty="0" smtClean="0">
                <a:solidFill>
                  <a:srgbClr val="48D3FF"/>
                </a:solidFill>
                <a:latin typeface="Optima"/>
                <a:cs typeface="Optima"/>
                <a:sym typeface="Wingdings"/>
              </a:rPr>
              <a:t> </a:t>
            </a:r>
            <a:r>
              <a:rPr lang="pt-BR" sz="2600" i="1" dirty="0" smtClean="0">
                <a:solidFill>
                  <a:srgbClr val="48D3FF"/>
                </a:solidFill>
                <a:latin typeface="Optima"/>
                <a:cs typeface="Optima"/>
              </a:rPr>
              <a:t>tender/</a:t>
            </a:r>
            <a:r>
              <a:rPr lang="pt-BR" sz="2600" i="1" dirty="0" err="1" smtClean="0">
                <a:solidFill>
                  <a:srgbClr val="48D3FF"/>
                </a:solidFill>
                <a:latin typeface="Optima"/>
                <a:cs typeface="Optima"/>
              </a:rPr>
              <a:t>affectionate</a:t>
            </a:r>
            <a:r>
              <a:rPr lang="pt-BR" sz="2600" i="1" dirty="0" smtClean="0">
                <a:solidFill>
                  <a:srgbClr val="48D3FF"/>
                </a:solidFill>
                <a:latin typeface="Optima"/>
                <a:cs typeface="Optima"/>
              </a:rPr>
              <a:t> feelings</a:t>
            </a:r>
            <a:endParaRPr lang="pt-BR" sz="1800" i="1" dirty="0">
              <a:solidFill>
                <a:srgbClr val="48D3FF"/>
              </a:solidFill>
              <a:latin typeface="Optima"/>
              <a:cs typeface="Optima"/>
            </a:endParaRPr>
          </a:p>
        </p:txBody>
      </p:sp>
      <p:pic>
        <p:nvPicPr>
          <p:cNvPr id="2054" name="Picture 6" descr="http://3.bp.blogspot.com/-RkoP2waRvZg/T2UxhbfutAI/AAAAAAAAAsY/Do5wPCAlg5Y/s1600/mae_e_filho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08807" y="291487"/>
            <a:ext cx="1883963" cy="126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14" name="CaixaDeTexto 13"/>
          <p:cNvSpPr txBox="1"/>
          <p:nvPr/>
        </p:nvSpPr>
        <p:spPr>
          <a:xfrm>
            <a:off x="6660232" y="34641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539552" y="5805264"/>
            <a:ext cx="81369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i="1" dirty="0" err="1">
                <a:solidFill>
                  <a:schemeClr val="bg1"/>
                </a:solidFill>
                <a:latin typeface="Optima"/>
                <a:cs typeface="Optima"/>
              </a:rPr>
              <a:t>Insel</a:t>
            </a:r>
            <a:r>
              <a:rPr lang="en-US" sz="1600" i="1" dirty="0">
                <a:solidFill>
                  <a:schemeClr val="bg1"/>
                </a:solidFill>
                <a:latin typeface="Optima"/>
                <a:cs typeface="Optima"/>
              </a:rPr>
              <a:t> and Young, 2001; </a:t>
            </a:r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en-US" sz="1600" i="1" dirty="0" err="1" smtClean="0">
                <a:solidFill>
                  <a:schemeClr val="bg1"/>
                </a:solidFill>
                <a:latin typeface="Optima"/>
                <a:cs typeface="Optima"/>
              </a:rPr>
              <a:t>Depue</a:t>
            </a:r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 and </a:t>
            </a:r>
            <a:r>
              <a:rPr lang="en-US" sz="1600" i="1" dirty="0" err="1" smtClean="0">
                <a:solidFill>
                  <a:schemeClr val="bg1"/>
                </a:solidFill>
                <a:latin typeface="Optima"/>
                <a:cs typeface="Optima"/>
              </a:rPr>
              <a:t>Morrone-Strupinsky</a:t>
            </a:r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, 2005; Moll &amp; </a:t>
            </a:r>
            <a:r>
              <a:rPr lang="en-US" sz="1600" i="1" dirty="0" err="1" smtClean="0">
                <a:solidFill>
                  <a:schemeClr val="bg1"/>
                </a:solidFill>
                <a:latin typeface="Optima"/>
                <a:cs typeface="Optima"/>
              </a:rPr>
              <a:t>Schulkin</a:t>
            </a:r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, 2009</a:t>
            </a:r>
            <a:endParaRPr lang="pt-BR" sz="1600" i="1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260648"/>
            <a:ext cx="1968472" cy="133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256" y="3284984"/>
            <a:ext cx="2182027" cy="16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2411760" y="980728"/>
            <a:ext cx="38191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SOCIAL ATTACHMENT</a:t>
            </a:r>
            <a:endParaRPr lang="en-US" sz="2800" dirty="0">
              <a:solidFill>
                <a:schemeClr val="bg1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326558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576064" y="260648"/>
            <a:ext cx="752432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57200" indent="-457200" algn="ctr"/>
            <a:r>
              <a:rPr lang="pt-BR" sz="2800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2800" dirty="0" err="1" smtClean="0">
                <a:solidFill>
                  <a:schemeClr val="bg1"/>
                </a:solidFill>
                <a:latin typeface="Optima"/>
                <a:cs typeface="Optima"/>
              </a:rPr>
              <a:t>Guilt</a:t>
            </a:r>
            <a:r>
              <a:rPr lang="pt-BR" sz="2800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2800" dirty="0" err="1" smtClean="0">
                <a:solidFill>
                  <a:schemeClr val="bg1"/>
                </a:solidFill>
                <a:latin typeface="Optima"/>
                <a:cs typeface="Optima"/>
              </a:rPr>
              <a:t>and</a:t>
            </a:r>
            <a:r>
              <a:rPr lang="pt-BR" sz="2800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2800" dirty="0" err="1" smtClean="0">
                <a:solidFill>
                  <a:schemeClr val="bg1"/>
                </a:solidFill>
                <a:latin typeface="Optima"/>
                <a:cs typeface="Optima"/>
              </a:rPr>
              <a:t>compassion</a:t>
            </a:r>
            <a:r>
              <a:rPr lang="pt-BR" sz="2800" dirty="0" smtClean="0">
                <a:solidFill>
                  <a:schemeClr val="bg1"/>
                </a:solidFill>
                <a:latin typeface="Optima"/>
                <a:cs typeface="Optima"/>
              </a:rPr>
              <a:t>: affiliative (“social </a:t>
            </a:r>
            <a:r>
              <a:rPr lang="pt-BR" sz="2800" dirty="0" err="1" smtClean="0">
                <a:solidFill>
                  <a:schemeClr val="bg1"/>
                </a:solidFill>
                <a:latin typeface="Optima"/>
                <a:cs typeface="Optima"/>
              </a:rPr>
              <a:t>attachment</a:t>
            </a:r>
            <a:r>
              <a:rPr lang="pt-BR" sz="2800" dirty="0" smtClean="0">
                <a:solidFill>
                  <a:schemeClr val="bg1"/>
                </a:solidFill>
                <a:latin typeface="Optima"/>
                <a:cs typeface="Optima"/>
              </a:rPr>
              <a:t>”) system</a:t>
            </a:r>
            <a:endParaRPr lang="en-US" sz="2800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4" name="Text Box 13"/>
          <p:cNvSpPr txBox="1">
            <a:spLocks noChangeArrowheads="1"/>
          </p:cNvSpPr>
          <p:nvPr/>
        </p:nvSpPr>
        <p:spPr bwMode="auto">
          <a:xfrm>
            <a:off x="5774153" y="6093296"/>
            <a:ext cx="325549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1800" i="1" dirty="0">
                <a:solidFill>
                  <a:schemeClr val="bg1"/>
                </a:solidFill>
                <a:latin typeface="Optima"/>
                <a:cs typeface="Optima"/>
              </a:rPr>
              <a:t>Moll et al. </a:t>
            </a:r>
            <a:r>
              <a:rPr lang="pt-BR" sz="1800" i="1" dirty="0" err="1">
                <a:solidFill>
                  <a:srgbClr val="FFFF00"/>
                </a:solidFill>
                <a:latin typeface="Optima"/>
                <a:cs typeface="Optima"/>
              </a:rPr>
              <a:t>Soc</a:t>
            </a:r>
            <a:r>
              <a:rPr lang="pt-BR" sz="1800" i="1" dirty="0">
                <a:solidFill>
                  <a:srgbClr val="FFFF00"/>
                </a:solidFill>
                <a:latin typeface="Optima"/>
                <a:cs typeface="Optima"/>
              </a:rPr>
              <a:t> </a:t>
            </a:r>
            <a:r>
              <a:rPr lang="pt-BR" sz="1800" i="1" dirty="0" err="1">
                <a:solidFill>
                  <a:srgbClr val="FFFF00"/>
                </a:solidFill>
                <a:latin typeface="Optima"/>
                <a:cs typeface="Optima"/>
              </a:rPr>
              <a:t>Neurosci</a:t>
            </a:r>
            <a:r>
              <a:rPr lang="pt-BR" sz="1800" i="1" dirty="0">
                <a:solidFill>
                  <a:srgbClr val="FFFF00"/>
                </a:solidFill>
                <a:latin typeface="Optima"/>
                <a:cs typeface="Optima"/>
              </a:rPr>
              <a:t>, 2007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83568" y="3140968"/>
            <a:ext cx="6120680" cy="3362588"/>
            <a:chOff x="3951111" y="2370668"/>
            <a:chExt cx="4797353" cy="2528167"/>
          </a:xfrm>
        </p:grpSpPr>
        <p:pic>
          <p:nvPicPr>
            <p:cNvPr id="2" name="Picture 16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3951111" y="2370668"/>
              <a:ext cx="3471334" cy="2441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Rectangle 4"/>
            <p:cNvSpPr/>
            <p:nvPr/>
          </p:nvSpPr>
          <p:spPr>
            <a:xfrm>
              <a:off x="6055946" y="4250763"/>
              <a:ext cx="1872208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err="1" smtClean="0">
                  <a:latin typeface="Optima"/>
                  <a:cs typeface="Optima"/>
                </a:rPr>
                <a:t>Septo</a:t>
              </a:r>
              <a:r>
                <a:rPr lang="en-US" dirty="0" smtClean="0">
                  <a:latin typeface="Optima"/>
                  <a:cs typeface="Optima"/>
                </a:rPr>
                <a:t>-hypothalamic area</a:t>
              </a:r>
            </a:p>
            <a:p>
              <a:pPr algn="ctr"/>
              <a:endParaRPr lang="en-US" dirty="0">
                <a:latin typeface="Optima"/>
                <a:cs typeface="Optima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7236296" y="2636912"/>
              <a:ext cx="1512168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latin typeface="Optima"/>
                  <a:cs typeface="Optima"/>
                </a:rPr>
                <a:t>Frontopolar cortex</a:t>
              </a:r>
              <a:endParaRPr lang="en-US" dirty="0">
                <a:latin typeface="Optima"/>
                <a:cs typeface="Optima"/>
              </a:endParaRPr>
            </a:p>
          </p:txBody>
        </p:sp>
      </p:grpSp>
      <p:grpSp>
        <p:nvGrpSpPr>
          <p:cNvPr id="8" name="Group 5"/>
          <p:cNvGrpSpPr>
            <a:grpSpLocks/>
          </p:cNvGrpSpPr>
          <p:nvPr/>
        </p:nvGrpSpPr>
        <p:grpSpPr bwMode="auto">
          <a:xfrm>
            <a:off x="342900" y="1535881"/>
            <a:ext cx="7758113" cy="655638"/>
            <a:chOff x="340" y="447"/>
            <a:chExt cx="4128" cy="413"/>
          </a:xfrm>
        </p:grpSpPr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340" y="447"/>
              <a:ext cx="4128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n-US" dirty="0">
                  <a:solidFill>
                    <a:schemeClr val="bg1"/>
                  </a:solidFill>
                  <a:latin typeface="Optima"/>
                  <a:cs typeface="Optima"/>
                </a:rPr>
                <a:t>“Your mother calls you one night telling she was not feeling well. You did not take her seriously, and the next day she died.” </a:t>
              </a:r>
              <a:endParaRPr lang="pt-BR" dirty="0">
                <a:solidFill>
                  <a:schemeClr val="bg1"/>
                </a:solidFill>
                <a:latin typeface="Optima"/>
                <a:cs typeface="Optima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3969" y="627"/>
              <a:ext cx="452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>
                  <a:solidFill>
                    <a:srgbClr val="66CCFF"/>
                  </a:solidFill>
                  <a:latin typeface="Optima"/>
                  <a:cs typeface="Optima"/>
                </a:rPr>
                <a:t>(guilt)</a:t>
              </a:r>
            </a:p>
          </p:txBody>
        </p:sp>
      </p:grpSp>
      <p:grpSp>
        <p:nvGrpSpPr>
          <p:cNvPr id="11" name="Group 8"/>
          <p:cNvGrpSpPr>
            <a:grpSpLocks/>
          </p:cNvGrpSpPr>
          <p:nvPr/>
        </p:nvGrpSpPr>
        <p:grpSpPr bwMode="auto">
          <a:xfrm>
            <a:off x="827088" y="2237556"/>
            <a:ext cx="7927975" cy="687388"/>
            <a:chOff x="1163" y="799"/>
            <a:chExt cx="4302" cy="433"/>
          </a:xfrm>
        </p:grpSpPr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1163" y="799"/>
              <a:ext cx="4302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/>
              <a:r>
                <a:rPr lang="en-US">
                  <a:solidFill>
                    <a:schemeClr val="bg1"/>
                  </a:solidFill>
                  <a:latin typeface="Optima"/>
                  <a:cs typeface="Optima"/>
                </a:rPr>
                <a:t>“You went with a friend to a restaurant. When you passed by the kitchen, you saw rats crawling all over the place.”</a:t>
              </a:r>
              <a:endParaRPr lang="pt-BR">
                <a:solidFill>
                  <a:schemeClr val="bg1"/>
                </a:solidFill>
                <a:latin typeface="Optima"/>
                <a:cs typeface="Optima"/>
              </a:endParaRP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4301" y="999"/>
              <a:ext cx="783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66CCFF"/>
                  </a:solidFill>
                  <a:latin typeface="Optima"/>
                  <a:cs typeface="Optima"/>
                </a:rPr>
                <a:t>(indignation)</a:t>
              </a:r>
            </a:p>
          </p:txBody>
        </p:sp>
      </p:grpSp>
      <p:sp>
        <p:nvSpPr>
          <p:cNvPr id="15" name="Rectangle 14"/>
          <p:cNvSpPr/>
          <p:nvPr/>
        </p:nvSpPr>
        <p:spPr>
          <a:xfrm>
            <a:off x="5292080" y="4869160"/>
            <a:ext cx="2388648" cy="86196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Optima"/>
                <a:cs typeface="Optima"/>
              </a:rPr>
              <a:t>GUILT &amp; COMPASSION</a:t>
            </a:r>
          </a:p>
          <a:p>
            <a:pPr algn="ctr"/>
            <a:endParaRPr lang="en-US" dirty="0"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349296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00063" y="6084888"/>
            <a:ext cx="8358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dirty="0">
                <a:solidFill>
                  <a:srgbClr val="FFFF66"/>
                </a:solidFill>
                <a:latin typeface="Optima"/>
                <a:cs typeface="Optima"/>
              </a:rPr>
              <a:t>Specific impairments of </a:t>
            </a:r>
            <a:r>
              <a:rPr lang="en-US" sz="1600" dirty="0" err="1">
                <a:solidFill>
                  <a:srgbClr val="FFFF66"/>
                </a:solidFill>
                <a:latin typeface="Optima"/>
                <a:cs typeface="Optima"/>
              </a:rPr>
              <a:t>prosocial</a:t>
            </a:r>
            <a:r>
              <a:rPr lang="en-US" sz="1600" dirty="0">
                <a:solidFill>
                  <a:srgbClr val="FFFF66"/>
                </a:solidFill>
                <a:latin typeface="Optima"/>
                <a:cs typeface="Optima"/>
              </a:rPr>
              <a:t> sentiments in patients with </a:t>
            </a:r>
            <a:r>
              <a:rPr lang="en-US" sz="1600" dirty="0" err="1">
                <a:solidFill>
                  <a:srgbClr val="FFFF66"/>
                </a:solidFill>
                <a:latin typeface="Optima"/>
                <a:cs typeface="Optima"/>
              </a:rPr>
              <a:t>Fronto</a:t>
            </a:r>
            <a:r>
              <a:rPr lang="en-US" sz="1600" dirty="0">
                <a:solidFill>
                  <a:srgbClr val="FFFF66"/>
                </a:solidFill>
                <a:latin typeface="Optima"/>
                <a:cs typeface="Optima"/>
              </a:rPr>
              <a:t>-Temporal Dementia</a:t>
            </a:r>
            <a:endParaRPr lang="en-US" sz="1600" i="1" dirty="0">
              <a:solidFill>
                <a:schemeClr val="bg1"/>
              </a:solidFill>
              <a:latin typeface="Optima"/>
              <a:cs typeface="Optima"/>
            </a:endParaRPr>
          </a:p>
          <a:p>
            <a:r>
              <a:rPr lang="en-US" sz="1600" i="1" dirty="0">
                <a:solidFill>
                  <a:schemeClr val="bg1"/>
                </a:solidFill>
                <a:latin typeface="Optima"/>
                <a:cs typeface="Optima"/>
              </a:rPr>
              <a:t>Moll J, </a:t>
            </a:r>
            <a:r>
              <a:rPr lang="en-US" sz="1600" i="1" dirty="0" err="1">
                <a:solidFill>
                  <a:schemeClr val="bg1"/>
                </a:solidFill>
                <a:latin typeface="Optima"/>
                <a:cs typeface="Optima"/>
              </a:rPr>
              <a:t>Zahn</a:t>
            </a:r>
            <a:r>
              <a:rPr lang="en-US" sz="1600" i="1" dirty="0">
                <a:solidFill>
                  <a:schemeClr val="bg1"/>
                </a:solidFill>
                <a:latin typeface="Optima"/>
                <a:cs typeface="Optima"/>
              </a:rPr>
              <a:t> R, de Oliveira-Souza R, et al. </a:t>
            </a:r>
            <a:r>
              <a:rPr lang="en-US" sz="1600" i="1" dirty="0" err="1">
                <a:solidFill>
                  <a:schemeClr val="bg1"/>
                </a:solidFill>
                <a:latin typeface="Optima"/>
                <a:cs typeface="Optima"/>
              </a:rPr>
              <a:t>NeuroImage</a:t>
            </a:r>
            <a:r>
              <a:rPr lang="en-US" sz="1600" i="1" dirty="0">
                <a:solidFill>
                  <a:schemeClr val="bg1"/>
                </a:solidFill>
                <a:latin typeface="Optima"/>
                <a:cs typeface="Optima"/>
              </a:rPr>
              <a:t>, </a:t>
            </a:r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2011</a:t>
            </a:r>
            <a:endParaRPr lang="en-US" sz="1600" i="1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pic>
        <p:nvPicPr>
          <p:cNvPr id="6" name="Picture 9" descr="Moll_Fig_3.jpg"/>
          <p:cNvPicPr>
            <a:picLocks noChangeAspect="1"/>
          </p:cNvPicPr>
          <p:nvPr/>
        </p:nvPicPr>
        <p:blipFill>
          <a:blip r:embed="rId2" cstate="print"/>
          <a:srcRect l="47818" t="7729" r="2728" b="48479"/>
          <a:stretch>
            <a:fillRect/>
          </a:stretch>
        </p:blipFill>
        <p:spPr bwMode="auto">
          <a:xfrm>
            <a:off x="323528" y="3212976"/>
            <a:ext cx="3318194" cy="25922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5650" name="Picture 2"/>
          <p:cNvPicPr>
            <a:picLocks noChangeAspect="1" noChangeArrowheads="1"/>
          </p:cNvPicPr>
          <p:nvPr/>
        </p:nvPicPr>
        <p:blipFill>
          <a:blip r:embed="rId3" cstate="print"/>
          <a:srcRect l="54320" t="40969" r="13392" b="29068"/>
          <a:stretch>
            <a:fillRect/>
          </a:stretch>
        </p:blipFill>
        <p:spPr bwMode="auto">
          <a:xfrm>
            <a:off x="3779912" y="1484784"/>
            <a:ext cx="5112568" cy="2667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Straight Arrow Connector 7"/>
          <p:cNvCxnSpPr/>
          <p:nvPr/>
        </p:nvCxnSpPr>
        <p:spPr>
          <a:xfrm flipV="1">
            <a:off x="2699792" y="3933056"/>
            <a:ext cx="4176464" cy="864096"/>
          </a:xfrm>
          <a:prstGeom prst="straightConnector1">
            <a:avLst/>
          </a:prstGeom>
          <a:ln w="50800">
            <a:solidFill>
              <a:schemeClr val="tx2">
                <a:lumMod val="50000"/>
                <a:lumOff val="50000"/>
              </a:schemeClr>
            </a:solidFill>
            <a:tailEnd type="stealth" w="lg" len="med"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stCxn id="6" idx="3"/>
          </p:cNvCxnSpPr>
          <p:nvPr/>
        </p:nvCxnSpPr>
        <p:spPr>
          <a:xfrm flipV="1">
            <a:off x="3641722" y="3933056"/>
            <a:ext cx="1146302" cy="576065"/>
          </a:xfrm>
          <a:prstGeom prst="straightConnector1">
            <a:avLst/>
          </a:prstGeom>
          <a:ln w="50800">
            <a:solidFill>
              <a:schemeClr val="tx2">
                <a:lumMod val="50000"/>
                <a:lumOff val="50000"/>
              </a:schemeClr>
            </a:solidFill>
            <a:tailEnd type="stealth" w="lg" len="med"/>
          </a:ln>
          <a:scene3d>
            <a:camera prst="orthographicFront"/>
            <a:lightRig rig="threePt" dir="t"/>
          </a:scene3d>
          <a:sp3d prstMaterial="softEdge">
            <a:bevelT/>
            <a:bevelB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467544" y="332656"/>
            <a:ext cx="75608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Optima"/>
                <a:cs typeface="Optima"/>
              </a:rPr>
              <a:t>Impaired prosocial sentiments in behavioral variant </a:t>
            </a:r>
            <a:r>
              <a:rPr lang="en-US" sz="2400" dirty="0" err="1">
                <a:solidFill>
                  <a:schemeClr val="bg1"/>
                </a:solidFill>
                <a:latin typeface="Optima"/>
                <a:cs typeface="Optima"/>
              </a:rPr>
              <a:t>frontotemporal</a:t>
            </a:r>
            <a:r>
              <a:rPr lang="en-US" sz="2400" dirty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en-US" sz="2400" dirty="0" smtClean="0">
                <a:solidFill>
                  <a:schemeClr val="bg1"/>
                </a:solidFill>
                <a:latin typeface="Optima"/>
                <a:cs typeface="Optima"/>
              </a:rPr>
              <a:t>dementia</a:t>
            </a:r>
            <a:endParaRPr lang="en-US" sz="2400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932040" y="4725144"/>
            <a:ext cx="36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chemeClr val="bg1"/>
                </a:solidFill>
                <a:latin typeface="Optima"/>
                <a:cs typeface="Optima"/>
              </a:rPr>
              <a:t>Regions showing reduced PET-FDG uptake correlated with the moral emotion task</a:t>
            </a:r>
            <a:endParaRPr lang="en-US" i="1" dirty="0">
              <a:solidFill>
                <a:schemeClr val="bg1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361111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55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51520" y="1340768"/>
            <a:ext cx="8712968" cy="2247617"/>
            <a:chOff x="251520" y="1340768"/>
            <a:chExt cx="8712968" cy="2247617"/>
          </a:xfrm>
        </p:grpSpPr>
        <p:pic>
          <p:nvPicPr>
            <p:cNvPr id="8" name="Picture 3" descr="C:\Users\Jorge Moll\Documents\My Dropbox\Afiliação\Final Dec10\Fig 2 final2.tif"/>
            <p:cNvPicPr>
              <a:picLocks noChangeAspect="1" noChangeArrowheads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5047" r="4974"/>
            <a:stretch/>
          </p:blipFill>
          <p:spPr bwMode="auto">
            <a:xfrm>
              <a:off x="4211961" y="1988840"/>
              <a:ext cx="4608511" cy="1534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TextBox 5"/>
            <p:cNvSpPr txBox="1">
              <a:spLocks noChangeArrowheads="1"/>
            </p:cNvSpPr>
            <p:nvPr/>
          </p:nvSpPr>
          <p:spPr bwMode="auto">
            <a:xfrm>
              <a:off x="251520" y="1340768"/>
              <a:ext cx="5904656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t-BR" sz="1600" dirty="0">
                  <a:solidFill>
                    <a:schemeClr val="bg1"/>
                  </a:solidFill>
                  <a:latin typeface="Optima"/>
                  <a:cs typeface="Optima"/>
                </a:rPr>
                <a:t>AFFILIATIVE </a:t>
              </a:r>
              <a:r>
                <a:rPr lang="pt-BR" sz="1600" dirty="0" err="1">
                  <a:solidFill>
                    <a:schemeClr val="bg1"/>
                  </a:solidFill>
                  <a:latin typeface="Optima"/>
                  <a:cs typeface="Optima"/>
                </a:rPr>
                <a:t>vs</a:t>
              </a:r>
              <a:r>
                <a:rPr lang="pt-BR" sz="1600" dirty="0">
                  <a:solidFill>
                    <a:schemeClr val="bg1"/>
                  </a:solidFill>
                  <a:latin typeface="Optima"/>
                  <a:cs typeface="Optima"/>
                </a:rPr>
                <a:t> NON-AFFILIATIVE </a:t>
              </a:r>
            </a:p>
            <a:p>
              <a:r>
                <a:rPr lang="pt-BR" sz="1600" i="1" dirty="0" smtClean="0">
                  <a:solidFill>
                    <a:schemeClr val="bg1"/>
                  </a:solidFill>
                  <a:latin typeface="Optima"/>
                  <a:cs typeface="Optima"/>
                </a:rPr>
                <a:t>Septal-medial </a:t>
              </a:r>
              <a:r>
                <a:rPr lang="pt-BR" sz="1600" i="1" dirty="0" err="1" smtClean="0">
                  <a:solidFill>
                    <a:schemeClr val="bg1"/>
                  </a:solidFill>
                  <a:latin typeface="Optima"/>
                  <a:cs typeface="Optima"/>
                </a:rPr>
                <a:t>preoptic</a:t>
              </a:r>
              <a:r>
                <a:rPr lang="pt-BR" sz="1600" i="1" dirty="0" smtClean="0">
                  <a:solidFill>
                    <a:schemeClr val="bg1"/>
                  </a:solidFill>
                  <a:latin typeface="Optima"/>
                  <a:cs typeface="Optima"/>
                </a:rPr>
                <a:t> </a:t>
              </a:r>
              <a:r>
                <a:rPr lang="pt-BR" sz="1600" i="1" dirty="0" err="1" smtClean="0">
                  <a:solidFill>
                    <a:schemeClr val="bg1"/>
                  </a:solidFill>
                  <a:latin typeface="Optima"/>
                  <a:cs typeface="Optima"/>
                </a:rPr>
                <a:t>hypothalamus</a:t>
              </a:r>
              <a:r>
                <a:rPr lang="pt-BR" sz="1600" i="1" dirty="0" smtClean="0">
                  <a:solidFill>
                    <a:schemeClr val="bg1"/>
                  </a:solidFill>
                  <a:latin typeface="Optima"/>
                  <a:cs typeface="Optima"/>
                </a:rPr>
                <a:t> &amp; Frontopolar </a:t>
              </a:r>
              <a:r>
                <a:rPr lang="pt-BR" sz="1600" i="1" dirty="0" err="1" smtClean="0">
                  <a:solidFill>
                    <a:schemeClr val="bg1"/>
                  </a:solidFill>
                  <a:latin typeface="Optima"/>
                  <a:cs typeface="Optima"/>
                </a:rPr>
                <a:t>cortex</a:t>
              </a:r>
              <a:endParaRPr lang="pt-BR" sz="1600" i="1" dirty="0">
                <a:solidFill>
                  <a:schemeClr val="bg1"/>
                </a:solidFill>
                <a:latin typeface="Optima"/>
                <a:cs typeface="Optima"/>
              </a:endParaRPr>
            </a:p>
          </p:txBody>
        </p:sp>
        <p:pic>
          <p:nvPicPr>
            <p:cNvPr id="13" name="Picture 13" descr="afill_minusnonaffil_sag_005_10vox"/>
            <p:cNvPicPr>
              <a:picLocks noChangeAspect="1" noChangeArrowheads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12578"/>
            <a:stretch/>
          </p:blipFill>
          <p:spPr bwMode="auto">
            <a:xfrm>
              <a:off x="2267744" y="1990706"/>
              <a:ext cx="1921764" cy="158231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4" name="Picture 12" descr="afill_minusnonaffil_cor_005_10vox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528" y="1988841"/>
              <a:ext cx="1920527" cy="159954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5" name="Text Box 13"/>
            <p:cNvSpPr txBox="1">
              <a:spLocks noChangeArrowheads="1"/>
            </p:cNvSpPr>
            <p:nvPr/>
          </p:nvSpPr>
          <p:spPr bwMode="auto">
            <a:xfrm>
              <a:off x="6931093" y="1628800"/>
              <a:ext cx="2033395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pt-BR" sz="1200" i="1" dirty="0" err="1" smtClean="0">
                  <a:solidFill>
                    <a:schemeClr val="bg1"/>
                  </a:solidFill>
                  <a:latin typeface="Optima"/>
                  <a:cs typeface="Optima"/>
                </a:rPr>
                <a:t>Moll</a:t>
              </a:r>
              <a:r>
                <a:rPr lang="pt-BR" sz="1200" i="1" dirty="0" smtClean="0">
                  <a:solidFill>
                    <a:schemeClr val="bg1"/>
                  </a:solidFill>
                  <a:latin typeface="Optima"/>
                  <a:cs typeface="Optima"/>
                </a:rPr>
                <a:t> et al., </a:t>
              </a:r>
              <a:r>
                <a:rPr lang="pt-BR" sz="1200" i="1" dirty="0" smtClean="0">
                  <a:solidFill>
                    <a:srgbClr val="FFFF00"/>
                  </a:solidFill>
                  <a:latin typeface="Optima"/>
                  <a:cs typeface="Optima"/>
                </a:rPr>
                <a:t>J </a:t>
              </a:r>
              <a:r>
                <a:rPr lang="pt-BR" sz="1200" i="1" dirty="0" err="1" smtClean="0">
                  <a:solidFill>
                    <a:srgbClr val="FFFF00"/>
                  </a:solidFill>
                  <a:latin typeface="Optima"/>
                  <a:cs typeface="Optima"/>
                </a:rPr>
                <a:t>Neurosci</a:t>
              </a:r>
              <a:r>
                <a:rPr lang="pt-BR" sz="1200" i="1" dirty="0" smtClean="0">
                  <a:solidFill>
                    <a:srgbClr val="FFFF00"/>
                  </a:solidFill>
                  <a:latin typeface="Optima"/>
                  <a:cs typeface="Optima"/>
                </a:rPr>
                <a:t> 2012</a:t>
              </a:r>
              <a:endParaRPr lang="pt-BR" sz="1200" i="1" dirty="0">
                <a:solidFill>
                  <a:srgbClr val="FFFF00"/>
                </a:solidFill>
                <a:latin typeface="Optima"/>
                <a:cs typeface="Optima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51520" y="188640"/>
            <a:ext cx="7848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FFFF"/>
                </a:solidFill>
                <a:latin typeface="Optima"/>
                <a:cs typeface="Optima"/>
              </a:rPr>
              <a:t>Neural signature of affiliative emotions (tenderness/affection</a:t>
            </a:r>
            <a:r>
              <a:rPr lang="en-US" sz="2800" dirty="0" smtClean="0">
                <a:solidFill>
                  <a:srgbClr val="FFFFFF"/>
                </a:solidFill>
                <a:latin typeface="Optima"/>
                <a:cs typeface="Optima"/>
              </a:rPr>
              <a:t>)</a:t>
            </a:r>
            <a:endParaRPr lang="en-US" sz="2800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51520" y="3645024"/>
            <a:ext cx="8784200" cy="2919378"/>
            <a:chOff x="251520" y="3645024"/>
            <a:chExt cx="8784200" cy="2919378"/>
          </a:xfrm>
        </p:grpSpPr>
        <p:sp>
          <p:nvSpPr>
            <p:cNvPr id="11" name="TextBox 5"/>
            <p:cNvSpPr txBox="1">
              <a:spLocks noChangeArrowheads="1"/>
            </p:cNvSpPr>
            <p:nvPr/>
          </p:nvSpPr>
          <p:spPr bwMode="auto">
            <a:xfrm>
              <a:off x="251520" y="3645024"/>
              <a:ext cx="5112568" cy="5847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pt-BR" sz="1600" dirty="0" smtClean="0">
                  <a:solidFill>
                    <a:schemeClr val="bg1"/>
                  </a:solidFill>
                  <a:latin typeface="Optima"/>
                  <a:cs typeface="Optima"/>
                </a:rPr>
                <a:t>PERCEIVING FAMILY AS A COHESE SOCIAL GROUP</a:t>
              </a:r>
              <a:endParaRPr lang="pt-BR" sz="1600" dirty="0">
                <a:solidFill>
                  <a:schemeClr val="bg1"/>
                </a:solidFill>
                <a:latin typeface="Optima"/>
                <a:cs typeface="Optima"/>
              </a:endParaRPr>
            </a:p>
            <a:p>
              <a:r>
                <a:rPr lang="pt-BR" sz="1600" i="1" dirty="0" smtClean="0">
                  <a:solidFill>
                    <a:schemeClr val="bg1"/>
                  </a:solidFill>
                  <a:latin typeface="Optima"/>
                  <a:cs typeface="Optima"/>
                </a:rPr>
                <a:t>Subgenual </a:t>
              </a:r>
              <a:r>
                <a:rPr lang="pt-BR" sz="1600" i="1" dirty="0" err="1" smtClean="0">
                  <a:solidFill>
                    <a:schemeClr val="bg1"/>
                  </a:solidFill>
                  <a:latin typeface="Optima"/>
                  <a:cs typeface="Optima"/>
                </a:rPr>
                <a:t>cingulate</a:t>
              </a:r>
              <a:r>
                <a:rPr lang="pt-BR" sz="1600" i="1" dirty="0" smtClean="0">
                  <a:solidFill>
                    <a:schemeClr val="bg1"/>
                  </a:solidFill>
                  <a:latin typeface="Optima"/>
                  <a:cs typeface="Optima"/>
                </a:rPr>
                <a:t> </a:t>
              </a:r>
              <a:r>
                <a:rPr lang="pt-BR" sz="1600" i="1" dirty="0" err="1" smtClean="0">
                  <a:solidFill>
                    <a:schemeClr val="bg1"/>
                  </a:solidFill>
                  <a:latin typeface="Optima"/>
                  <a:cs typeface="Optima"/>
                </a:rPr>
                <a:t>cortex</a:t>
              </a:r>
              <a:endParaRPr lang="pt-BR" sz="1600" i="1" dirty="0">
                <a:solidFill>
                  <a:schemeClr val="bg1"/>
                </a:solidFill>
                <a:latin typeface="Optima"/>
                <a:cs typeface="Optima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323528" y="4293096"/>
              <a:ext cx="8712192" cy="2271306"/>
              <a:chOff x="323528" y="4293096"/>
              <a:chExt cx="8712192" cy="2271306"/>
            </a:xfrm>
          </p:grpSpPr>
          <p:pic>
            <p:nvPicPr>
              <p:cNvPr id="10" name="Picture 2" descr="Figure_combined_peakVoxel_10Feb2012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23528" y="4293096"/>
                <a:ext cx="6192688" cy="2271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6" name="Text Box 13"/>
              <p:cNvSpPr txBox="1">
                <a:spLocks noChangeArrowheads="1"/>
              </p:cNvSpPr>
              <p:nvPr/>
            </p:nvSpPr>
            <p:spPr bwMode="auto">
              <a:xfrm>
                <a:off x="6660232" y="5589240"/>
                <a:ext cx="2375488" cy="27699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r>
                  <a:rPr lang="pt-BR" sz="1200" i="1" dirty="0" err="1" smtClean="0">
                    <a:solidFill>
                      <a:schemeClr val="bg1"/>
                    </a:solidFill>
                    <a:latin typeface="Optima"/>
                    <a:cs typeface="Optima"/>
                  </a:rPr>
                  <a:t>Rusch</a:t>
                </a:r>
                <a:r>
                  <a:rPr lang="pt-BR" sz="1200" i="1" dirty="0" smtClean="0">
                    <a:solidFill>
                      <a:schemeClr val="bg1"/>
                    </a:solidFill>
                    <a:latin typeface="Optima"/>
                    <a:cs typeface="Optima"/>
                  </a:rPr>
                  <a:t> et al., </a:t>
                </a:r>
                <a:r>
                  <a:rPr lang="pt-BR" sz="1200" i="1" dirty="0" err="1" smtClean="0">
                    <a:solidFill>
                      <a:srgbClr val="FFFF00"/>
                    </a:solidFill>
                    <a:latin typeface="Optima"/>
                    <a:cs typeface="Optima"/>
                  </a:rPr>
                  <a:t>Soc</a:t>
                </a:r>
                <a:r>
                  <a:rPr lang="pt-BR" sz="1200" i="1" dirty="0" smtClean="0">
                    <a:solidFill>
                      <a:srgbClr val="FFFF00"/>
                    </a:solidFill>
                    <a:latin typeface="Optima"/>
                    <a:cs typeface="Optima"/>
                  </a:rPr>
                  <a:t> </a:t>
                </a:r>
                <a:r>
                  <a:rPr lang="pt-BR" sz="1200" i="1" dirty="0" err="1" smtClean="0">
                    <a:solidFill>
                      <a:srgbClr val="FFFF00"/>
                    </a:solidFill>
                    <a:latin typeface="Optima"/>
                    <a:cs typeface="Optima"/>
                  </a:rPr>
                  <a:t>Neurosci</a:t>
                </a:r>
                <a:r>
                  <a:rPr lang="pt-BR" sz="1200" i="1" dirty="0" smtClean="0">
                    <a:solidFill>
                      <a:srgbClr val="FFFF00"/>
                    </a:solidFill>
                    <a:latin typeface="Optima"/>
                    <a:cs typeface="Optima"/>
                  </a:rPr>
                  <a:t>, 2014</a:t>
                </a:r>
                <a:endParaRPr lang="pt-BR" sz="1200" i="1" dirty="0">
                  <a:solidFill>
                    <a:srgbClr val="FFFF00"/>
                  </a:solidFill>
                  <a:latin typeface="Optima"/>
                  <a:cs typeface="Optim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0103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92125" y="1733907"/>
            <a:ext cx="508793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 dirty="0" err="1" smtClean="0">
                <a:solidFill>
                  <a:srgbClr val="99CCFF"/>
                </a:solidFill>
                <a:latin typeface="Optima"/>
                <a:cs typeface="Optima"/>
                <a:sym typeface="Wingdings" pitchFamily="2" charset="2"/>
              </a:rPr>
              <a:t>Mesolimbic</a:t>
            </a:r>
            <a:r>
              <a:rPr lang="en-US" sz="2000" i="1" dirty="0" smtClean="0">
                <a:solidFill>
                  <a:srgbClr val="99CCFF"/>
                </a:solidFill>
                <a:latin typeface="Optima"/>
                <a:cs typeface="Optima"/>
                <a:sym typeface="Wingdings" pitchFamily="2" charset="2"/>
              </a:rPr>
              <a:t> </a:t>
            </a:r>
            <a:r>
              <a:rPr lang="en-US" sz="2000" i="1" dirty="0">
                <a:solidFill>
                  <a:srgbClr val="99CCFF"/>
                </a:solidFill>
                <a:latin typeface="Optima"/>
                <a:cs typeface="Optima"/>
                <a:sym typeface="Wingdings" pitchFamily="2" charset="2"/>
              </a:rPr>
              <a:t>reward system: </a:t>
            </a:r>
          </a:p>
          <a:p>
            <a:r>
              <a:rPr lang="en-US" sz="2000" i="1" dirty="0" smtClean="0">
                <a:solidFill>
                  <a:srgbClr val="99CCFF"/>
                </a:solidFill>
                <a:latin typeface="Optima"/>
                <a:cs typeface="Optima"/>
                <a:sym typeface="Wingdings" pitchFamily="2" charset="2"/>
              </a:rPr>
              <a:t>self reward</a:t>
            </a:r>
            <a:endParaRPr lang="en-US" sz="2000" i="1" dirty="0">
              <a:solidFill>
                <a:srgbClr val="99CCFF"/>
              </a:solidFill>
              <a:latin typeface="Optima"/>
              <a:cs typeface="Optima"/>
              <a:sym typeface="Wingdings" pitchFamily="2" charset="2"/>
            </a:endParaRPr>
          </a:p>
        </p:txBody>
      </p:sp>
      <p:grpSp>
        <p:nvGrpSpPr>
          <p:cNvPr id="26627" name="Group 3"/>
          <p:cNvGrpSpPr>
            <a:grpSpLocks/>
          </p:cNvGrpSpPr>
          <p:nvPr/>
        </p:nvGrpSpPr>
        <p:grpSpPr bwMode="auto">
          <a:xfrm>
            <a:off x="5652120" y="1124744"/>
            <a:ext cx="2880320" cy="2664296"/>
            <a:chOff x="3560" y="709"/>
            <a:chExt cx="1802" cy="1679"/>
          </a:xfrm>
        </p:grpSpPr>
        <p:pic>
          <p:nvPicPr>
            <p:cNvPr id="26631" name="Picture 4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0" y="709"/>
              <a:ext cx="1316" cy="1491"/>
            </a:xfrm>
            <a:prstGeom prst="rect">
              <a:avLst/>
            </a:prstGeom>
            <a:noFill/>
            <a:ln w="12700" algn="ctr">
              <a:solidFill>
                <a:schemeClr val="bg1"/>
              </a:solidFill>
              <a:miter lim="800000"/>
              <a:headEnd/>
              <a:tailEnd/>
            </a:ln>
          </p:spPr>
        </p:pic>
        <p:pic>
          <p:nvPicPr>
            <p:cNvPr id="26632" name="Picture 5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77" y="1616"/>
              <a:ext cx="985" cy="772"/>
            </a:xfrm>
            <a:prstGeom prst="rect">
              <a:avLst/>
            </a:prstGeom>
            <a:noFill/>
            <a:ln w="12700" algn="ctr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6633" name="Text Box 6"/>
            <p:cNvSpPr txBox="1">
              <a:spLocks noChangeArrowheads="1"/>
            </p:cNvSpPr>
            <p:nvPr/>
          </p:nvSpPr>
          <p:spPr bwMode="auto">
            <a:xfrm>
              <a:off x="3966" y="1216"/>
              <a:ext cx="364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200" b="1" dirty="0">
                  <a:solidFill>
                    <a:schemeClr val="bg1"/>
                  </a:solidFill>
                  <a:latin typeface="Optima"/>
                  <a:cs typeface="Optima"/>
                </a:rPr>
                <a:t>   VTA</a:t>
              </a:r>
              <a:endParaRPr lang="en-US" sz="1200" b="1" dirty="0">
                <a:solidFill>
                  <a:schemeClr val="bg1"/>
                </a:solidFill>
                <a:latin typeface="Optima"/>
                <a:cs typeface="Optima"/>
              </a:endParaRPr>
            </a:p>
          </p:txBody>
        </p:sp>
        <p:sp>
          <p:nvSpPr>
            <p:cNvPr id="26634" name="Text Box 7"/>
            <p:cNvSpPr txBox="1">
              <a:spLocks noChangeArrowheads="1"/>
            </p:cNvSpPr>
            <p:nvPr/>
          </p:nvSpPr>
          <p:spPr bwMode="auto">
            <a:xfrm>
              <a:off x="4704" y="1988"/>
              <a:ext cx="284" cy="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1200" b="1" dirty="0">
                  <a:solidFill>
                    <a:schemeClr val="bg1"/>
                  </a:solidFill>
                  <a:latin typeface="Optima"/>
                  <a:cs typeface="Optima"/>
                </a:rPr>
                <a:t>STR</a:t>
              </a:r>
              <a:endParaRPr lang="en-US" sz="1200" b="1" dirty="0">
                <a:solidFill>
                  <a:schemeClr val="bg1"/>
                </a:solidFill>
                <a:latin typeface="Optima"/>
                <a:cs typeface="Optima"/>
              </a:endParaRPr>
            </a:p>
          </p:txBody>
        </p:sp>
      </p:grpSp>
      <p:sp>
        <p:nvSpPr>
          <p:cNvPr id="26628" name="Text Box 9"/>
          <p:cNvSpPr txBox="1">
            <a:spLocks noChangeArrowheads="1"/>
          </p:cNvSpPr>
          <p:nvPr/>
        </p:nvSpPr>
        <p:spPr bwMode="auto">
          <a:xfrm>
            <a:off x="468313" y="1125538"/>
            <a:ext cx="705643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Optima"/>
                <a:cs typeface="Optima"/>
              </a:rPr>
              <a:t>Pure $ reward and </a:t>
            </a:r>
            <a:r>
              <a:rPr lang="en-US" sz="2000" dirty="0" smtClean="0">
                <a:solidFill>
                  <a:schemeClr val="bg1"/>
                </a:solidFill>
                <a:latin typeface="Optima"/>
                <a:cs typeface="Optima"/>
              </a:rPr>
              <a:t>donation </a:t>
            </a:r>
            <a:r>
              <a:rPr lang="en-US" sz="2000" dirty="0" err="1" smtClean="0">
                <a:solidFill>
                  <a:schemeClr val="bg1"/>
                </a:solidFill>
                <a:latin typeface="Optima"/>
                <a:cs typeface="Optima"/>
              </a:rPr>
              <a:t>vs</a:t>
            </a:r>
            <a:r>
              <a:rPr lang="en-US" sz="2000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Optima"/>
                <a:cs typeface="Optima"/>
              </a:rPr>
              <a:t>baseline</a:t>
            </a:r>
          </a:p>
        </p:txBody>
      </p:sp>
      <p:sp>
        <p:nvSpPr>
          <p:cNvPr id="26629" name="Text Box 11"/>
          <p:cNvSpPr txBox="1">
            <a:spLocks noChangeArrowheads="1"/>
          </p:cNvSpPr>
          <p:nvPr/>
        </p:nvSpPr>
        <p:spPr bwMode="auto">
          <a:xfrm>
            <a:off x="611188" y="228600"/>
            <a:ext cx="77057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pt-BR" sz="3200" dirty="0" err="1" smtClean="0">
                <a:solidFill>
                  <a:schemeClr val="bg1"/>
                </a:solidFill>
                <a:latin typeface="Optima"/>
                <a:cs typeface="Optima"/>
              </a:rPr>
              <a:t>Charitable</a:t>
            </a:r>
            <a:r>
              <a:rPr lang="pt-BR" sz="3200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3200" dirty="0" err="1" smtClean="0">
                <a:solidFill>
                  <a:schemeClr val="bg1"/>
                </a:solidFill>
                <a:latin typeface="Optima"/>
                <a:cs typeface="Optima"/>
              </a:rPr>
              <a:t>donations</a:t>
            </a:r>
            <a:r>
              <a:rPr lang="pt-BR" sz="3200" dirty="0" smtClean="0">
                <a:solidFill>
                  <a:schemeClr val="bg1"/>
                </a:solidFill>
                <a:latin typeface="Optima"/>
                <a:cs typeface="Optima"/>
              </a:rPr>
              <a:t> – </a:t>
            </a:r>
            <a:r>
              <a:rPr lang="pt-BR" sz="3200" dirty="0" err="1" smtClean="0">
                <a:solidFill>
                  <a:schemeClr val="bg1"/>
                </a:solidFill>
                <a:latin typeface="Optima"/>
                <a:cs typeface="Optima"/>
              </a:rPr>
              <a:t>fMRI</a:t>
            </a:r>
            <a:r>
              <a:rPr lang="pt-BR" sz="3200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3200" dirty="0" err="1" smtClean="0">
                <a:solidFill>
                  <a:schemeClr val="bg1"/>
                </a:solidFill>
                <a:latin typeface="Optima"/>
                <a:cs typeface="Optima"/>
              </a:rPr>
              <a:t>study</a:t>
            </a:r>
            <a:endParaRPr lang="pt-BR" sz="3200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466080" y="6093296"/>
            <a:ext cx="4826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600" i="1" dirty="0">
                <a:solidFill>
                  <a:schemeClr val="bg1"/>
                </a:solidFill>
                <a:latin typeface="Optima"/>
                <a:cs typeface="Optima"/>
              </a:rPr>
              <a:t>Moll J, Krueger F, </a:t>
            </a:r>
            <a:r>
              <a:rPr lang="en-US" sz="1600" i="1" dirty="0" err="1" smtClean="0">
                <a:solidFill>
                  <a:schemeClr val="bg1"/>
                </a:solidFill>
                <a:latin typeface="Optima"/>
                <a:cs typeface="Optima"/>
              </a:rPr>
              <a:t>Zahn</a:t>
            </a:r>
            <a:r>
              <a:rPr lang="en-US" sz="1600" i="1" dirty="0" smtClean="0">
                <a:solidFill>
                  <a:schemeClr val="bg1"/>
                </a:solidFill>
                <a:latin typeface="Optima"/>
                <a:cs typeface="Optima"/>
              </a:rPr>
              <a:t> R</a:t>
            </a:r>
            <a:r>
              <a:rPr lang="en-US" sz="1600" i="1" dirty="0">
                <a:solidFill>
                  <a:schemeClr val="bg1"/>
                </a:solidFill>
                <a:latin typeface="Optima"/>
                <a:cs typeface="Optima"/>
              </a:rPr>
              <a:t>, et al. </a:t>
            </a:r>
            <a:r>
              <a:rPr lang="en-US" sz="1600" i="1" dirty="0">
                <a:solidFill>
                  <a:srgbClr val="FFFF66"/>
                </a:solidFill>
                <a:latin typeface="Optima"/>
                <a:cs typeface="Optima"/>
              </a:rPr>
              <a:t>PNAS, 2006</a:t>
            </a: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6" cstate="email">
            <a:lum bright="6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24128" y="4077072"/>
            <a:ext cx="2555307" cy="2217439"/>
          </a:xfrm>
          <a:prstGeom prst="rect">
            <a:avLst/>
          </a:prstGeom>
          <a:noFill/>
          <a:ln w="12700" algn="ctr">
            <a:solidFill>
              <a:schemeClr val="bg1"/>
            </a:solidFill>
            <a:miter lim="800000"/>
            <a:headEnd/>
            <a:tailEnd/>
          </a:ln>
        </p:spPr>
      </p:pic>
      <p:grpSp>
        <p:nvGrpSpPr>
          <p:cNvPr id="3" name="Group 2"/>
          <p:cNvGrpSpPr/>
          <p:nvPr/>
        </p:nvGrpSpPr>
        <p:grpSpPr>
          <a:xfrm>
            <a:off x="395288" y="3573016"/>
            <a:ext cx="4968875" cy="1894275"/>
            <a:chOff x="395288" y="3573016"/>
            <a:chExt cx="4968875" cy="1894275"/>
          </a:xfrm>
        </p:grpSpPr>
        <p:sp>
          <p:nvSpPr>
            <p:cNvPr id="11" name="Text Box 2"/>
            <p:cNvSpPr txBox="1">
              <a:spLocks noChangeArrowheads="1"/>
            </p:cNvSpPr>
            <p:nvPr/>
          </p:nvSpPr>
          <p:spPr bwMode="auto">
            <a:xfrm>
              <a:off x="395288" y="4451628"/>
              <a:ext cx="4968875" cy="10156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i="1" dirty="0">
                  <a:solidFill>
                    <a:srgbClr val="66CCFF"/>
                  </a:solidFill>
                  <a:latin typeface="Optima"/>
                  <a:cs typeface="Optima"/>
                  <a:sym typeface="Wingdings" pitchFamily="2" charset="2"/>
                </a:rPr>
                <a:t>Subgenual cortex </a:t>
              </a:r>
              <a:r>
                <a:rPr lang="en-US" sz="2000" i="1" dirty="0" smtClean="0">
                  <a:solidFill>
                    <a:srgbClr val="66CCFF"/>
                  </a:solidFill>
                  <a:latin typeface="Optima"/>
                  <a:cs typeface="Optima"/>
                  <a:sym typeface="Wingdings" pitchFamily="2" charset="2"/>
                </a:rPr>
                <a:t>/ septal region: attachment </a:t>
              </a:r>
              <a:r>
                <a:rPr lang="en-US" sz="2000" i="1" dirty="0">
                  <a:solidFill>
                    <a:srgbClr val="66CCFF"/>
                  </a:solidFill>
                  <a:latin typeface="Optima"/>
                  <a:cs typeface="Optima"/>
                  <a:sym typeface="Wingdings" pitchFamily="2" charset="2"/>
                </a:rPr>
                <a:t>to </a:t>
              </a:r>
              <a:r>
                <a:rPr lang="en-US" sz="2000" i="1" dirty="0" smtClean="0">
                  <a:solidFill>
                    <a:srgbClr val="66CCFF"/>
                  </a:solidFill>
                  <a:latin typeface="Optima"/>
                  <a:cs typeface="Optima"/>
                  <a:sym typeface="Wingdings" pitchFamily="2" charset="2"/>
                </a:rPr>
                <a:t>societal causes</a:t>
              </a:r>
              <a:endParaRPr lang="en-US" sz="2000" i="1" dirty="0">
                <a:solidFill>
                  <a:srgbClr val="66CCFF"/>
                </a:solidFill>
                <a:latin typeface="Optima"/>
                <a:cs typeface="Optima"/>
                <a:sym typeface="Wingdings" pitchFamily="2" charset="2"/>
              </a:endParaRPr>
            </a:p>
            <a:p>
              <a:endParaRPr lang="en-US" sz="2000" i="1" dirty="0">
                <a:solidFill>
                  <a:schemeClr val="bg1"/>
                </a:solidFill>
                <a:latin typeface="Optima"/>
                <a:cs typeface="Optima"/>
                <a:sym typeface="Wingdings" pitchFamily="2" charset="2"/>
              </a:endParaRPr>
            </a:p>
          </p:txBody>
        </p:sp>
        <p:sp>
          <p:nvSpPr>
            <p:cNvPr id="13" name="Text Box 7"/>
            <p:cNvSpPr txBox="1">
              <a:spLocks noChangeArrowheads="1"/>
            </p:cNvSpPr>
            <p:nvPr/>
          </p:nvSpPr>
          <p:spPr bwMode="auto">
            <a:xfrm>
              <a:off x="444500" y="3573016"/>
              <a:ext cx="4435475" cy="7078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2000" dirty="0">
                  <a:solidFill>
                    <a:schemeClr val="bg1"/>
                  </a:solidFill>
                  <a:latin typeface="Optima"/>
                  <a:cs typeface="Optima"/>
                </a:rPr>
                <a:t>Costly and non-costly donation </a:t>
              </a:r>
              <a:r>
                <a:rPr lang="en-US" sz="2000" i="1" dirty="0">
                  <a:solidFill>
                    <a:schemeClr val="bg1"/>
                  </a:solidFill>
                  <a:latin typeface="Optima"/>
                  <a:cs typeface="Optima"/>
                </a:rPr>
                <a:t>vs.</a:t>
              </a:r>
              <a:r>
                <a:rPr lang="en-US" sz="2000" dirty="0">
                  <a:solidFill>
                    <a:schemeClr val="bg1"/>
                  </a:solidFill>
                  <a:latin typeface="Optima"/>
                  <a:cs typeface="Optima"/>
                </a:rPr>
                <a:t> pure $ reward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6444208" y="5661248"/>
            <a:ext cx="122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Optima"/>
                <a:cs typeface="Optima"/>
              </a:rPr>
              <a:t>Subgenual / septal area</a:t>
            </a:r>
          </a:p>
        </p:txBody>
      </p:sp>
    </p:spTree>
    <p:extLst>
      <p:ext uri="{BB962C8B-B14F-4D97-AF65-F5344CB8AC3E}">
        <p14:creationId xmlns:p14="http://schemas.microsoft.com/office/powerpoint/2010/main" val="1908666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6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6" grpId="0"/>
      <p:bldP spid="26628" grpId="0"/>
      <p:bldP spid="26629" grpId="0"/>
      <p:bldP spid="26630" grpId="0"/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3568" y="980728"/>
            <a:ext cx="7848872" cy="5256584"/>
          </a:xfrm>
        </p:spPr>
        <p:txBody>
          <a:bodyPr>
            <a:normAutofit/>
          </a:bodyPr>
          <a:lstStyle/>
          <a:p>
            <a:pPr algn="ctr"/>
            <a:endParaRPr lang="en-US" sz="3200" dirty="0">
              <a:solidFill>
                <a:schemeClr val="accent6">
                  <a:lumMod val="50000"/>
                </a:schemeClr>
              </a:solidFill>
              <a:latin typeface="Optima"/>
              <a:cs typeface="Optima"/>
            </a:endParaRPr>
          </a:p>
          <a:p>
            <a:pPr marL="0" indent="0" algn="ctr">
              <a:buNone/>
            </a:pPr>
            <a:r>
              <a:rPr lang="en-US" sz="2800" dirty="0">
                <a:solidFill>
                  <a:schemeClr val="bg1"/>
                </a:solidFill>
                <a:latin typeface="Optima"/>
                <a:cs typeface="Optima"/>
              </a:rPr>
              <a:t>Neurofeedback: </a:t>
            </a:r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self-regulation of brain </a:t>
            </a:r>
            <a:r>
              <a:rPr lang="en-US" sz="2800" dirty="0">
                <a:solidFill>
                  <a:schemeClr val="bg1"/>
                </a:solidFill>
                <a:latin typeface="Optima"/>
                <a:cs typeface="Optima"/>
              </a:rPr>
              <a:t>activity when </a:t>
            </a:r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provided </a:t>
            </a:r>
            <a:r>
              <a:rPr lang="en-US" sz="2800" dirty="0">
                <a:solidFill>
                  <a:schemeClr val="bg1"/>
                </a:solidFill>
                <a:latin typeface="Optima"/>
                <a:cs typeface="Optima"/>
              </a:rPr>
              <a:t>with feedback information about </a:t>
            </a:r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one’s own </a:t>
            </a:r>
            <a:r>
              <a:rPr lang="en-US" sz="2800" dirty="0">
                <a:solidFill>
                  <a:schemeClr val="bg1"/>
                </a:solidFill>
                <a:latin typeface="Optima"/>
                <a:cs typeface="Optima"/>
              </a:rPr>
              <a:t>physiological </a:t>
            </a:r>
            <a:r>
              <a:rPr lang="en-US" sz="2800" dirty="0" smtClean="0">
                <a:solidFill>
                  <a:schemeClr val="bg1"/>
                </a:solidFill>
                <a:latin typeface="Optima"/>
                <a:cs typeface="Optima"/>
              </a:rPr>
              <a:t>responses</a:t>
            </a:r>
          </a:p>
          <a:p>
            <a:pPr algn="ctr"/>
            <a:endParaRPr lang="en-US" dirty="0" smtClean="0">
              <a:solidFill>
                <a:schemeClr val="accent6">
                  <a:lumMod val="50000"/>
                </a:schemeClr>
              </a:solidFill>
              <a:latin typeface="Optima"/>
              <a:cs typeface="Optima"/>
            </a:endParaRPr>
          </a:p>
          <a:p>
            <a:pPr algn="ctr"/>
            <a:endParaRPr lang="en-US" dirty="0">
              <a:solidFill>
                <a:schemeClr val="accent6">
                  <a:lumMod val="50000"/>
                </a:schemeClr>
              </a:solidFill>
              <a:latin typeface="Optima"/>
              <a:cs typeface="Optima"/>
            </a:endParaRPr>
          </a:p>
          <a:p>
            <a:pPr marL="0" indent="0" algn="ctr">
              <a:buNone/>
            </a:pPr>
            <a:r>
              <a:rPr lang="en-US" sz="2800" i="1" dirty="0" smtClean="0">
                <a:solidFill>
                  <a:srgbClr val="48D3FF"/>
                </a:solidFill>
                <a:latin typeface="Optima"/>
                <a:cs typeface="Optima"/>
              </a:rPr>
              <a:t>Are </a:t>
            </a:r>
            <a:r>
              <a:rPr lang="en-US" sz="2800" i="1" dirty="0">
                <a:solidFill>
                  <a:srgbClr val="48D3FF"/>
                </a:solidFill>
                <a:latin typeface="Optima"/>
                <a:cs typeface="Optima"/>
              </a:rPr>
              <a:t>humans able to modulate </a:t>
            </a:r>
            <a:r>
              <a:rPr lang="en-US" sz="2800" i="1" dirty="0" smtClean="0">
                <a:solidFill>
                  <a:srgbClr val="48D3FF"/>
                </a:solidFill>
                <a:latin typeface="Optima"/>
                <a:cs typeface="Optima"/>
              </a:rPr>
              <a:t>their own neural </a:t>
            </a:r>
            <a:r>
              <a:rPr lang="en-US" sz="2800" i="1" dirty="0">
                <a:solidFill>
                  <a:srgbClr val="48D3FF"/>
                </a:solidFill>
                <a:latin typeface="Optima"/>
                <a:cs typeface="Optima"/>
              </a:rPr>
              <a:t>responses </a:t>
            </a:r>
            <a:r>
              <a:rPr lang="en-US" sz="2800" i="1" dirty="0" smtClean="0">
                <a:solidFill>
                  <a:srgbClr val="48D3FF"/>
                </a:solidFill>
                <a:latin typeface="Optima"/>
                <a:cs typeface="Optima"/>
              </a:rPr>
              <a:t>arising from moral emotions?</a:t>
            </a:r>
          </a:p>
          <a:p>
            <a:pPr algn="ctr"/>
            <a:endParaRPr lang="en-US" dirty="0">
              <a:solidFill>
                <a:schemeClr val="accent6">
                  <a:lumMod val="50000"/>
                </a:schemeClr>
              </a:solidFill>
              <a:latin typeface="Optima"/>
              <a:cs typeface="Optima"/>
            </a:endParaRPr>
          </a:p>
          <a:p>
            <a:pPr algn="ctr"/>
            <a:endParaRPr lang="pt-BR" dirty="0">
              <a:solidFill>
                <a:schemeClr val="accent6">
                  <a:lumMod val="50000"/>
                </a:schemeClr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1264918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208" y="2852936"/>
            <a:ext cx="885106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23528" y="450537"/>
            <a:ext cx="864096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dirty="0" smtClean="0">
                <a:solidFill>
                  <a:schemeClr val="bg1"/>
                </a:solidFill>
              </a:rPr>
              <a:t>Philip K. Dick: </a:t>
            </a:r>
            <a:r>
              <a:rPr lang="en-US" i="1" dirty="0" smtClean="0">
                <a:solidFill>
                  <a:schemeClr val="bg1"/>
                </a:solidFill>
              </a:rPr>
              <a:t>“Do Androids Dream of Electric Sheep?”(1968)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  Ridley Scott: </a:t>
            </a:r>
            <a:r>
              <a:rPr lang="en-US" i="1" dirty="0" smtClean="0">
                <a:solidFill>
                  <a:schemeClr val="bg1"/>
                </a:solidFill>
              </a:rPr>
              <a:t>Blade Runner</a:t>
            </a:r>
            <a:r>
              <a:rPr lang="en-US" dirty="0" smtClean="0">
                <a:solidFill>
                  <a:schemeClr val="bg1"/>
                </a:solidFill>
              </a:rPr>
              <a:t> (1982) </a:t>
            </a:r>
          </a:p>
          <a:p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   The Penfield Mood Organ:“</a:t>
            </a:r>
            <a:r>
              <a:rPr lang="en-US" dirty="0" err="1" smtClean="0">
                <a:solidFill>
                  <a:schemeClr val="bg1"/>
                </a:solidFill>
              </a:rPr>
              <a:t>dialing”moods</a:t>
            </a:r>
            <a:endParaRPr lang="en-US" dirty="0" smtClean="0">
              <a:solidFill>
                <a:schemeClr val="bg1"/>
              </a:solidFill>
            </a:endParaRPr>
          </a:p>
          <a:p>
            <a:endParaRPr lang="pt-BR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48264" y="908720"/>
            <a:ext cx="1909987" cy="14324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5563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179512" y="476250"/>
            <a:ext cx="8135938" cy="1692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1"/>
            <a:r>
              <a:rPr lang="en-US" sz="2400" dirty="0" smtClean="0">
                <a:solidFill>
                  <a:schemeClr val="bg1"/>
                </a:solidFill>
                <a:latin typeface="Optima"/>
                <a:cs typeface="Optima"/>
              </a:rPr>
              <a:t>Brain decoding and neurofeedback</a:t>
            </a:r>
          </a:p>
          <a:p>
            <a:pPr lvl="1"/>
            <a:endParaRPr lang="en-US" dirty="0" smtClean="0">
              <a:solidFill>
                <a:schemeClr val="bg1"/>
              </a:solidFill>
              <a:latin typeface="Optima"/>
              <a:cs typeface="Optima"/>
            </a:endParaRPr>
          </a:p>
          <a:p>
            <a:pPr lvl="1"/>
            <a:endParaRPr lang="en-US" sz="800" dirty="0" smtClean="0">
              <a:solidFill>
                <a:schemeClr val="bg1"/>
              </a:solidFill>
              <a:latin typeface="Optima"/>
              <a:cs typeface="Optima"/>
            </a:endParaRPr>
          </a:p>
          <a:p>
            <a:pPr lvl="1"/>
            <a:r>
              <a:rPr lang="en-US" dirty="0" smtClean="0">
                <a:solidFill>
                  <a:srgbClr val="99CCFF"/>
                </a:solidFill>
                <a:latin typeface="Optima"/>
                <a:cs typeface="Optima"/>
              </a:rPr>
              <a:t>Pattern recognition methods in neuroimaging</a:t>
            </a:r>
          </a:p>
          <a:p>
            <a:pPr lvl="1"/>
            <a:r>
              <a:rPr lang="en-US" dirty="0" smtClean="0">
                <a:solidFill>
                  <a:srgbClr val="99CCFF"/>
                </a:solidFill>
                <a:latin typeface="Optima"/>
                <a:cs typeface="Optima"/>
              </a:rPr>
              <a:t>Inferring cognitive / psychological states </a:t>
            </a:r>
          </a:p>
          <a:p>
            <a:pPr lvl="1"/>
            <a:r>
              <a:rPr lang="en-US" dirty="0" smtClean="0">
                <a:solidFill>
                  <a:srgbClr val="99CCFF"/>
                </a:solidFill>
                <a:latin typeface="Optima"/>
                <a:cs typeface="Optima"/>
              </a:rPr>
              <a:t>Neurofeedback applications</a:t>
            </a:r>
            <a:endParaRPr lang="en-US" dirty="0">
              <a:solidFill>
                <a:srgbClr val="99CCFF"/>
              </a:solidFill>
              <a:latin typeface="Optima"/>
              <a:cs typeface="Optima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12267" y="2708920"/>
            <a:ext cx="79641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  <a:latin typeface="Optima"/>
                <a:cs typeface="Optima"/>
              </a:rPr>
              <a:t>Characterizing neural signatures and promoting adaptive neural/psychological states</a:t>
            </a:r>
            <a:endParaRPr lang="en-US" sz="2400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83568" y="3931315"/>
            <a:ext cx="8064896" cy="2325161"/>
            <a:chOff x="683568" y="3931315"/>
            <a:chExt cx="8064896" cy="2325161"/>
          </a:xfrm>
        </p:grpSpPr>
        <p:sp>
          <p:nvSpPr>
            <p:cNvPr id="3" name="Text Box 5"/>
            <p:cNvSpPr txBox="1">
              <a:spLocks noChangeArrowheads="1"/>
            </p:cNvSpPr>
            <p:nvPr/>
          </p:nvSpPr>
          <p:spPr bwMode="auto">
            <a:xfrm>
              <a:off x="683568" y="3931315"/>
              <a:ext cx="8064896" cy="13157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800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Development of a real-time functional MRI and neurofeedback system: </a:t>
              </a:r>
            </a:p>
            <a:p>
              <a:pPr>
                <a:lnSpc>
                  <a:spcPct val="150000"/>
                </a:lnSpc>
              </a:pPr>
              <a:r>
                <a:rPr lang="en-US" sz="1800" dirty="0" smtClean="0">
                  <a:solidFill>
                    <a:srgbClr val="00B0F0"/>
                  </a:solidFill>
                  <a:latin typeface="Optima"/>
                  <a:cs typeface="Optima"/>
                  <a:sym typeface="Wingdings" pitchFamily="2" charset="2"/>
                </a:rPr>
                <a:t>FRIEND:</a:t>
              </a:r>
              <a:r>
                <a:rPr lang="en-US" sz="1800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 </a:t>
              </a:r>
              <a:r>
                <a:rPr lang="en-US" sz="1800" u="sng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F</a:t>
              </a:r>
              <a:r>
                <a:rPr lang="en-US" sz="1800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unctional </a:t>
              </a:r>
              <a:r>
                <a:rPr lang="en-US" sz="1800" u="sng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R</a:t>
              </a:r>
              <a:r>
                <a:rPr lang="en-US" sz="1800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eal-time </a:t>
              </a:r>
              <a:r>
                <a:rPr lang="en-US" sz="1800" u="sng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I</a:t>
              </a:r>
              <a:r>
                <a:rPr lang="en-US" sz="1800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nteractive </a:t>
              </a:r>
              <a:r>
                <a:rPr lang="en-US" sz="1800" u="sng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E</a:t>
              </a:r>
              <a:r>
                <a:rPr lang="en-US" sz="1800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ndogenous </a:t>
              </a:r>
              <a:r>
                <a:rPr lang="en-US" sz="1800" u="sng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N</a:t>
              </a:r>
              <a:r>
                <a:rPr lang="en-US" sz="1800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euromodulation and </a:t>
              </a:r>
              <a:r>
                <a:rPr lang="en-US" sz="1800" u="sng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D</a:t>
              </a:r>
              <a:r>
                <a:rPr lang="en-US" sz="1800" dirty="0" smtClean="0">
                  <a:solidFill>
                    <a:schemeClr val="bg1"/>
                  </a:solidFill>
                  <a:latin typeface="Optima"/>
                  <a:cs typeface="Optima"/>
                  <a:sym typeface="Wingdings" pitchFamily="2" charset="2"/>
                </a:rPr>
                <a:t>ecoding. Free for non-commercial use.</a:t>
              </a:r>
              <a:endParaRPr lang="en-US" sz="1800" dirty="0">
                <a:solidFill>
                  <a:schemeClr val="bg1"/>
                </a:solidFill>
                <a:latin typeface="Optima"/>
                <a:cs typeface="Optima"/>
                <a:sym typeface="Wingdings" pitchFamily="2" charset="2"/>
              </a:endParaRPr>
            </a:p>
          </p:txBody>
        </p:sp>
        <p:pic>
          <p:nvPicPr>
            <p:cNvPr id="2" name="Picture 1" descr="Captura de Tela 2013-05-08 às 10.56.20 A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3" b="75371"/>
            <a:stretch/>
          </p:blipFill>
          <p:spPr>
            <a:xfrm>
              <a:off x="5004048" y="5301208"/>
              <a:ext cx="3324590" cy="79375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683568" y="5733256"/>
              <a:ext cx="4320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solidFill>
                    <a:srgbClr val="FFFFFF"/>
                  </a:solidFill>
                  <a:latin typeface="Optima"/>
                  <a:cs typeface="Optima"/>
                </a:rPr>
                <a:t>Sato et al., </a:t>
              </a:r>
              <a:r>
                <a:rPr lang="en-US" sz="1400" i="1" dirty="0" err="1">
                  <a:solidFill>
                    <a:srgbClr val="FFFF00"/>
                  </a:solidFill>
                  <a:latin typeface="Optima"/>
                  <a:cs typeface="Optima"/>
                </a:rPr>
                <a:t>Plos</a:t>
              </a:r>
              <a:r>
                <a:rPr lang="en-US" sz="1400" i="1" dirty="0">
                  <a:solidFill>
                    <a:srgbClr val="FFFF00"/>
                  </a:solidFill>
                  <a:latin typeface="Optima"/>
                  <a:cs typeface="Optima"/>
                </a:rPr>
                <a:t> </a:t>
              </a:r>
              <a:r>
                <a:rPr lang="en-US" sz="1400" i="1" dirty="0" smtClean="0">
                  <a:solidFill>
                    <a:srgbClr val="FFFF00"/>
                  </a:solidFill>
                  <a:latin typeface="Optima"/>
                  <a:cs typeface="Optima"/>
                </a:rPr>
                <a:t>One, </a:t>
              </a:r>
              <a:r>
                <a:rPr lang="en-US" sz="1400" i="1" dirty="0">
                  <a:solidFill>
                    <a:srgbClr val="FFFF00"/>
                  </a:solidFill>
                  <a:latin typeface="Optima"/>
                  <a:cs typeface="Optima"/>
                </a:rPr>
                <a:t>2013</a:t>
              </a:r>
            </a:p>
            <a:p>
              <a:r>
                <a:rPr lang="en-US" sz="1400" i="1" dirty="0" err="1">
                  <a:solidFill>
                    <a:srgbClr val="FFFFFF"/>
                  </a:solidFill>
                  <a:latin typeface="Optima"/>
                  <a:cs typeface="Optima"/>
                </a:rPr>
                <a:t>Basilio</a:t>
              </a:r>
              <a:r>
                <a:rPr lang="en-US" sz="1400" i="1" dirty="0">
                  <a:solidFill>
                    <a:srgbClr val="FFFFFF"/>
                  </a:solidFill>
                  <a:latin typeface="Optima"/>
                  <a:cs typeface="Optima"/>
                </a:rPr>
                <a:t> et al., </a:t>
              </a:r>
              <a:r>
                <a:rPr lang="en-US" sz="1400" i="1" dirty="0" smtClean="0">
                  <a:solidFill>
                    <a:srgbClr val="FFFF00"/>
                  </a:solidFill>
                  <a:latin typeface="Optima"/>
                  <a:cs typeface="Optima"/>
                </a:rPr>
                <a:t>Front </a:t>
              </a:r>
              <a:r>
                <a:rPr lang="en-US" sz="1400" i="1" dirty="0">
                  <a:solidFill>
                    <a:srgbClr val="FFFF00"/>
                  </a:solidFill>
                  <a:latin typeface="Optima"/>
                  <a:cs typeface="Optima"/>
                </a:rPr>
                <a:t>in </a:t>
              </a:r>
              <a:r>
                <a:rPr lang="en-US" sz="1400" i="1" dirty="0" err="1" smtClean="0">
                  <a:solidFill>
                    <a:srgbClr val="FFFF00"/>
                  </a:solidFill>
                  <a:latin typeface="Optima"/>
                  <a:cs typeface="Optima"/>
                </a:rPr>
                <a:t>Behav</a:t>
              </a:r>
              <a:r>
                <a:rPr lang="en-US" sz="1400" i="1" dirty="0" smtClean="0">
                  <a:solidFill>
                    <a:srgbClr val="FFFF00"/>
                  </a:solidFill>
                  <a:latin typeface="Optima"/>
                  <a:cs typeface="Optima"/>
                </a:rPr>
                <a:t> </a:t>
              </a:r>
              <a:r>
                <a:rPr lang="en-US" sz="1400" i="1" dirty="0" err="1" smtClean="0">
                  <a:solidFill>
                    <a:srgbClr val="FFFF00"/>
                  </a:solidFill>
                  <a:latin typeface="Optima"/>
                  <a:cs typeface="Optima"/>
                </a:rPr>
                <a:t>Neurosc</a:t>
              </a:r>
              <a:r>
                <a:rPr lang="en-US" sz="1400" i="1" dirty="0" smtClean="0">
                  <a:solidFill>
                    <a:srgbClr val="FFFF00"/>
                  </a:solidFill>
                  <a:latin typeface="Optima"/>
                  <a:cs typeface="Optima"/>
                </a:rPr>
                <a:t>, 2014</a:t>
              </a:r>
              <a:endParaRPr lang="en-US" sz="1600" i="1" dirty="0">
                <a:solidFill>
                  <a:srgbClr val="FFFF00"/>
                </a:solidFill>
                <a:latin typeface="Optima"/>
                <a:cs typeface="Optim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61310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50825" y="2781176"/>
            <a:ext cx="3656722" cy="2649538"/>
            <a:chOff x="467544" y="3356992"/>
            <a:chExt cx="3655660" cy="2649463"/>
          </a:xfrm>
        </p:grpSpPr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7544" y="3356992"/>
              <a:ext cx="3655660" cy="2649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TextBox 5"/>
            <p:cNvSpPr txBox="1">
              <a:spLocks noChangeArrowheads="1"/>
            </p:cNvSpPr>
            <p:nvPr/>
          </p:nvSpPr>
          <p:spPr bwMode="auto">
            <a:xfrm>
              <a:off x="611560" y="3717032"/>
              <a:ext cx="1787456" cy="4000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pt-BR" sz="2000" b="1" dirty="0" smtClean="0">
                  <a:solidFill>
                    <a:srgbClr val="3366FF"/>
                  </a:solidFill>
                  <a:latin typeface="Optima"/>
                  <a:cs typeface="Optima"/>
                </a:rPr>
                <a:t>TENDERNESS</a:t>
              </a:r>
              <a:r>
                <a:rPr lang="pt-BR" b="1" dirty="0" smtClean="0">
                  <a:solidFill>
                    <a:srgbClr val="595959"/>
                  </a:solidFill>
                  <a:latin typeface="Optima"/>
                  <a:cs typeface="Optima"/>
                </a:rPr>
                <a:t>.</a:t>
              </a:r>
              <a:endParaRPr lang="pt-BR" b="1" dirty="0">
                <a:solidFill>
                  <a:srgbClr val="595959"/>
                </a:solidFill>
                <a:latin typeface="Optima"/>
                <a:cs typeface="Optima"/>
              </a:endParaRPr>
            </a:p>
          </p:txBody>
        </p:sp>
      </p:grpSp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51725" y="2060451"/>
            <a:ext cx="1414463" cy="1312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404664"/>
            <a:ext cx="6769100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pt-BR" sz="2000" dirty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Discrimination between </a:t>
            </a:r>
            <a:r>
              <a:rPr lang="pt-BR" sz="2000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TENDERNESS and SELF-PRIDE associated with </a:t>
            </a:r>
            <a:r>
              <a:rPr lang="pt-BR" sz="2000" dirty="0" err="1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autobiographical</a:t>
            </a:r>
            <a:r>
              <a:rPr lang="pt-BR" sz="2000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 memories (baseline = emotionally “NEUTRAL”)</a:t>
            </a:r>
          </a:p>
          <a:p>
            <a:pPr>
              <a:defRPr/>
            </a:pPr>
            <a:endParaRPr lang="pt-BR" sz="2000" i="1" dirty="0">
              <a:solidFill>
                <a:srgbClr val="FFFFFF"/>
              </a:solidFill>
              <a:latin typeface="Optima"/>
              <a:cs typeface="Optima"/>
              <a:sym typeface="Wingdings" pitchFamily="2" charset="2"/>
            </a:endParaRPr>
          </a:p>
          <a:p>
            <a:pPr>
              <a:defRPr/>
            </a:pPr>
            <a:r>
              <a:rPr lang="pt-BR" sz="2000" i="1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24 </a:t>
            </a:r>
            <a:r>
              <a:rPr lang="pt-BR" sz="2000" i="1" dirty="0" err="1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participants</a:t>
            </a:r>
            <a:r>
              <a:rPr lang="pt-BR" sz="2000" i="1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, </a:t>
            </a:r>
            <a:r>
              <a:rPr lang="pt-BR" sz="2000" i="1" dirty="0" err="1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randomized</a:t>
            </a:r>
            <a:r>
              <a:rPr lang="pt-BR" sz="2000" i="1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 </a:t>
            </a:r>
            <a:r>
              <a:rPr lang="pt-BR" sz="2000" i="1" dirty="0" err="1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to</a:t>
            </a:r>
            <a:r>
              <a:rPr lang="pt-BR" sz="2000" i="1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 a NFB </a:t>
            </a:r>
            <a:r>
              <a:rPr lang="pt-BR" sz="2000" i="1" dirty="0" err="1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or</a:t>
            </a:r>
            <a:r>
              <a:rPr lang="pt-BR" sz="2000" i="1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 </a:t>
            </a:r>
            <a:r>
              <a:rPr lang="pt-BR" sz="2000" i="1" dirty="0" err="1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control</a:t>
            </a:r>
            <a:r>
              <a:rPr lang="pt-BR" sz="2000" i="1" dirty="0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 </a:t>
            </a:r>
            <a:r>
              <a:rPr lang="pt-BR" sz="2000" i="1" dirty="0" err="1" smtClean="0">
                <a:solidFill>
                  <a:srgbClr val="FFFFFF"/>
                </a:solidFill>
                <a:latin typeface="Optima"/>
                <a:cs typeface="Optima"/>
                <a:sym typeface="Wingdings" pitchFamily="2" charset="2"/>
              </a:rPr>
              <a:t>group</a:t>
            </a:r>
            <a:endParaRPr lang="pt-BR" sz="2000" i="1" dirty="0">
              <a:solidFill>
                <a:srgbClr val="FFFFFF"/>
              </a:solidFill>
              <a:latin typeface="Optima"/>
              <a:cs typeface="Optima"/>
              <a:sym typeface="Wingdings" pitchFamily="2" charset="2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11638" y="4868739"/>
            <a:ext cx="1387475" cy="1382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795963" y="3500314"/>
            <a:ext cx="1427162" cy="1353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Elbow Connector 9"/>
          <p:cNvCxnSpPr/>
          <p:nvPr/>
        </p:nvCxnSpPr>
        <p:spPr>
          <a:xfrm>
            <a:off x="2123728" y="4149080"/>
            <a:ext cx="1943447" cy="1800746"/>
          </a:xfrm>
          <a:prstGeom prst="bentConnector3">
            <a:avLst>
              <a:gd name="adj1" fmla="val 50000"/>
            </a:avLst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/>
          <p:nvPr/>
        </p:nvCxnSpPr>
        <p:spPr>
          <a:xfrm>
            <a:off x="1763688" y="3789040"/>
            <a:ext cx="3887812" cy="576461"/>
          </a:xfrm>
          <a:prstGeom prst="bentConnector3">
            <a:avLst>
              <a:gd name="adj1" fmla="val 50000"/>
            </a:avLst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 flipV="1">
            <a:off x="1600200" y="2636716"/>
            <a:ext cx="5708650" cy="881060"/>
          </a:xfrm>
          <a:prstGeom prst="bentConnector3">
            <a:avLst>
              <a:gd name="adj1" fmla="val 50000"/>
            </a:avLst>
          </a:prstGeom>
          <a:ln w="3492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3995738" y="3717801"/>
            <a:ext cx="17287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 i="1">
                <a:solidFill>
                  <a:srgbClr val="FFFFFF"/>
                </a:solidFill>
                <a:latin typeface="Optima"/>
                <a:cs typeface="Optima"/>
              </a:rPr>
              <a:t>Distance from hyperplane</a:t>
            </a:r>
          </a:p>
        </p:txBody>
      </p:sp>
      <p:sp>
        <p:nvSpPr>
          <p:cNvPr id="14" name="TextBox 14"/>
          <p:cNvSpPr txBox="1">
            <a:spLocks noChangeArrowheads="1"/>
          </p:cNvSpPr>
          <p:nvPr/>
        </p:nvSpPr>
        <p:spPr bwMode="auto">
          <a:xfrm>
            <a:off x="5724128" y="5877272"/>
            <a:ext cx="27352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1600" i="1" dirty="0" smtClean="0">
                <a:solidFill>
                  <a:srgbClr val="FFFFFF"/>
                </a:solidFill>
                <a:latin typeface="Optima"/>
                <a:cs typeface="Optima"/>
              </a:rPr>
              <a:t>Either error in classification or a hit with low SVM projections</a:t>
            </a:r>
            <a:endParaRPr lang="pt-BR" sz="1600" i="1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2195736" y="4551511"/>
            <a:ext cx="155970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Optima"/>
                <a:cs typeface="Optima"/>
              </a:rPr>
              <a:t>SELF-PRIDE</a:t>
            </a:r>
            <a:r>
              <a:rPr lang="pt-BR" b="1" dirty="0" smtClean="0">
                <a:solidFill>
                  <a:srgbClr val="FF0000"/>
                </a:solidFill>
                <a:latin typeface="Optima"/>
                <a:cs typeface="Optima"/>
              </a:rPr>
              <a:t>.</a:t>
            </a:r>
            <a:endParaRPr lang="pt-BR" b="1" dirty="0">
              <a:solidFill>
                <a:srgbClr val="FF0000"/>
              </a:solidFill>
              <a:latin typeface="Optima"/>
              <a:cs typeface="Optima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236296" y="4077072"/>
            <a:ext cx="17281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600" i="1" dirty="0" smtClean="0">
                <a:solidFill>
                  <a:srgbClr val="FFFFFF"/>
                </a:solidFill>
                <a:latin typeface="Optima"/>
                <a:cs typeface="Optima"/>
              </a:rPr>
              <a:t>A hit with mid-range SVM projection</a:t>
            </a:r>
            <a:endParaRPr lang="pt-BR" sz="1600" i="1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17" name="TextBox 14"/>
          <p:cNvSpPr txBox="1">
            <a:spLocks noChangeArrowheads="1"/>
          </p:cNvSpPr>
          <p:nvPr/>
        </p:nvSpPr>
        <p:spPr bwMode="auto">
          <a:xfrm>
            <a:off x="7388696" y="1412776"/>
            <a:ext cx="172819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600" i="1" dirty="0" smtClean="0">
                <a:solidFill>
                  <a:srgbClr val="FFFFFF"/>
                </a:solidFill>
                <a:latin typeface="Optima"/>
                <a:cs typeface="Optima"/>
              </a:rPr>
              <a:t>A hit with highest SVM projection</a:t>
            </a:r>
            <a:endParaRPr lang="pt-BR" sz="1600" i="1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18" name="TextBox 14"/>
          <p:cNvSpPr txBox="1">
            <a:spLocks noChangeArrowheads="1"/>
          </p:cNvSpPr>
          <p:nvPr/>
        </p:nvSpPr>
        <p:spPr bwMode="auto">
          <a:xfrm>
            <a:off x="395536" y="5694347"/>
            <a:ext cx="288032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1600" i="1" dirty="0" smtClean="0">
                <a:solidFill>
                  <a:srgbClr val="FFFFFF"/>
                </a:solidFill>
                <a:latin typeface="Optima"/>
                <a:cs typeface="Optima"/>
              </a:rPr>
              <a:t>SUPPORT VECTOR MACHINE FOR PATTERN DECODING</a:t>
            </a:r>
            <a:endParaRPr lang="pt-BR" sz="1600" i="1" dirty="0">
              <a:solidFill>
                <a:srgbClr val="FFFFFF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490477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Z:\PROJETOS\PRJ1103_NFB\02_DOCS\DIVERSOS\FEEDBACK\Positivo\P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44169790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Z:\PROJETOS\PRJ1103_NFB\02_DOCS\DIVERSOS\FEEDBACK\Positivo\P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25734222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Z:\PROJETOS\PRJ1103_NFB\02_DOCS\DIVERSOS\FEEDBACK\Positivo\P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32420741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TOS\PRJ1103_NFB\02_DOCS\DIVERSOS\FEEDBACK\Positivo\P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49348765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Z:\PROJETOS\PRJ1103_NFB\02_DOCS\DIVERSOS\FEEDBACK\Positivo\P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18368189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Z:\PROJETOS\PRJ1103_NFB\02_DOCS\DIVERSOS\FEEDBACK\Positivo\P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76338440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Z:\PROJETOS\PRJ1103_NFB\02_DOCS\DIVERSOS\FEEDBACK\Positivo\P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2360930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Z:\PROJETOS\PRJ1103_NFB\02_DOCS\DIVERSOS\FEEDBACK\Positivo\P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7993497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Z:\PROJETOS\PRJ1103_NFB\02_DOCS\DIVERSOS\FEEDBACK\Positivo\P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72099554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:\PROJETOS\PRJ1103_NFB\02_DOCS\DIVERSOS\FEEDBACK\Positivo\P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81538229"/>
      </p:ext>
    </p:extLst>
  </p:cSld>
  <p:clrMapOvr>
    <a:masterClrMapping/>
  </p:clrMapOvr>
  <p:transition advTm="100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TOS\PRJ1103_NFB\02_DOCS\DIVERSOS\FEEDBACK\Positivo\P2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15509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ptura de Tela 2013-06-29 às 9.53.42 A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0676" y="908720"/>
            <a:ext cx="4339336" cy="48245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79512" y="188640"/>
            <a:ext cx="8424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  <a:latin typeface="Optima"/>
                <a:cs typeface="Optima"/>
              </a:rPr>
              <a:t>Neurofeedback and control groups: tenderness vs. pride (24ss)</a:t>
            </a:r>
          </a:p>
        </p:txBody>
      </p:sp>
      <p:pic>
        <p:nvPicPr>
          <p:cNvPr id="4" name="Picture 3" descr="Captura de Tela 2013-06-29 às 9.55.44 A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076" y="4005064"/>
            <a:ext cx="3528392" cy="1656623"/>
          </a:xfrm>
          <a:prstGeom prst="rect">
            <a:avLst/>
          </a:prstGeom>
        </p:spPr>
      </p:pic>
      <p:pic>
        <p:nvPicPr>
          <p:cNvPr id="5" name="Picture 4" descr="Captura de Tela 2013-06-29 às 9.56.39 AM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908720"/>
            <a:ext cx="4021988" cy="23762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7584" y="3284984"/>
            <a:ext cx="331236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  <a:latin typeface="Optima"/>
                <a:cs typeface="Optima"/>
              </a:rPr>
              <a:t>Support Vector Machine (SVM) discriminant maps</a:t>
            </a:r>
            <a:endParaRPr lang="en-US" sz="1600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7544" y="5745450"/>
            <a:ext cx="396044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FFFF"/>
                </a:solidFill>
                <a:latin typeface="Optima"/>
                <a:cs typeface="Optima"/>
              </a:rPr>
              <a:t>BOLD increases associated with increased decoding across NFB sessions</a:t>
            </a:r>
            <a:endParaRPr lang="en-US" sz="1600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3635896" y="6155950"/>
            <a:ext cx="5191039" cy="462307"/>
          </a:xfrm>
          <a:prstGeom prst="rect">
            <a:avLst/>
          </a:prstGeom>
          <a:solidFill>
            <a:schemeClr val="tx1"/>
          </a:solidFill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marL="342900" indent="-342900" algn="r" defTabSz="762000" eaLnBrk="0" hangingPunct="0">
              <a:spcBef>
                <a:spcPct val="20000"/>
              </a:spcBef>
              <a:buSzPct val="100000"/>
            </a:pPr>
            <a:r>
              <a:rPr lang="pt-BR" sz="1200" i="1" dirty="0" smtClean="0">
                <a:solidFill>
                  <a:srgbClr val="FFFFFF"/>
                </a:solidFill>
                <a:latin typeface="Optima"/>
                <a:cs typeface="Optima"/>
              </a:rPr>
              <a:t>Moll</a:t>
            </a:r>
            <a:r>
              <a:rPr lang="pt-BR" sz="1200" i="1" dirty="0">
                <a:solidFill>
                  <a:srgbClr val="FFFFFF"/>
                </a:solidFill>
                <a:latin typeface="Optima"/>
                <a:cs typeface="Optima"/>
              </a:rPr>
              <a:t> </a:t>
            </a:r>
            <a:r>
              <a:rPr lang="pt-BR" sz="1200" i="1" dirty="0" smtClean="0">
                <a:solidFill>
                  <a:srgbClr val="FFFFFF"/>
                </a:solidFill>
                <a:latin typeface="Optima"/>
                <a:cs typeface="Optima"/>
              </a:rPr>
              <a:t>et al.</a:t>
            </a:r>
            <a:r>
              <a:rPr lang="pt-BR" sz="1200" i="1" dirty="0">
                <a:solidFill>
                  <a:srgbClr val="FFFFFF"/>
                </a:solidFill>
                <a:latin typeface="Optima"/>
                <a:cs typeface="Optima"/>
              </a:rPr>
              <a:t>, </a:t>
            </a:r>
            <a:r>
              <a:rPr lang="pt-BR" sz="1200" i="1" dirty="0" err="1">
                <a:solidFill>
                  <a:srgbClr val="FFFFFF"/>
                </a:solidFill>
                <a:latin typeface="Optima"/>
                <a:cs typeface="Optima"/>
              </a:rPr>
              <a:t>Voluntary</a:t>
            </a:r>
            <a:r>
              <a:rPr lang="pt-BR" sz="1200" i="1" dirty="0">
                <a:solidFill>
                  <a:srgbClr val="FFFFFF"/>
                </a:solidFill>
                <a:latin typeface="Optima"/>
                <a:cs typeface="Optima"/>
              </a:rPr>
              <a:t> </a:t>
            </a:r>
            <a:r>
              <a:rPr lang="pt-BR" sz="1200" i="1" dirty="0" err="1">
                <a:solidFill>
                  <a:srgbClr val="FFFFFF"/>
                </a:solidFill>
                <a:latin typeface="Optima"/>
                <a:cs typeface="Optima"/>
              </a:rPr>
              <a:t>enhancement</a:t>
            </a:r>
            <a:r>
              <a:rPr lang="pt-BR" sz="1200" i="1" dirty="0">
                <a:solidFill>
                  <a:srgbClr val="FFFFFF"/>
                </a:solidFill>
                <a:latin typeface="Optima"/>
                <a:cs typeface="Optima"/>
              </a:rPr>
              <a:t> </a:t>
            </a:r>
            <a:r>
              <a:rPr lang="pt-BR" sz="1200" i="1" dirty="0" err="1">
                <a:solidFill>
                  <a:srgbClr val="FFFFFF"/>
                </a:solidFill>
                <a:latin typeface="Optima"/>
                <a:cs typeface="Optima"/>
              </a:rPr>
              <a:t>of</a:t>
            </a:r>
            <a:r>
              <a:rPr lang="pt-BR" sz="1200" i="1" dirty="0">
                <a:solidFill>
                  <a:srgbClr val="FFFFFF"/>
                </a:solidFill>
                <a:latin typeface="Optima"/>
                <a:cs typeface="Optima"/>
              </a:rPr>
              <a:t> neural </a:t>
            </a:r>
            <a:r>
              <a:rPr lang="pt-BR" sz="1200" i="1" dirty="0" err="1">
                <a:solidFill>
                  <a:srgbClr val="FFFFFF"/>
                </a:solidFill>
                <a:latin typeface="Optima"/>
                <a:cs typeface="Optima"/>
              </a:rPr>
              <a:t>signatures</a:t>
            </a:r>
            <a:r>
              <a:rPr lang="pt-BR" sz="1200" i="1" dirty="0">
                <a:solidFill>
                  <a:srgbClr val="FFFFFF"/>
                </a:solidFill>
                <a:latin typeface="Optima"/>
                <a:cs typeface="Optima"/>
              </a:rPr>
              <a:t> </a:t>
            </a:r>
            <a:r>
              <a:rPr lang="pt-BR" sz="1200" i="1" dirty="0" err="1">
                <a:solidFill>
                  <a:srgbClr val="FFFFFF"/>
                </a:solidFill>
                <a:latin typeface="Optima"/>
                <a:cs typeface="Optima"/>
              </a:rPr>
              <a:t>of</a:t>
            </a:r>
            <a:r>
              <a:rPr lang="pt-BR" sz="1200" i="1" dirty="0">
                <a:solidFill>
                  <a:srgbClr val="FFFFFF"/>
                </a:solidFill>
                <a:latin typeface="Optima"/>
                <a:cs typeface="Optima"/>
              </a:rPr>
              <a:t> affiliative </a:t>
            </a:r>
            <a:r>
              <a:rPr lang="pt-BR" sz="1200" i="1" dirty="0" err="1">
                <a:solidFill>
                  <a:srgbClr val="FFFFFF"/>
                </a:solidFill>
                <a:latin typeface="Optima"/>
                <a:cs typeface="Optima"/>
              </a:rPr>
              <a:t>emotion</a:t>
            </a:r>
            <a:r>
              <a:rPr lang="pt-BR" sz="1200" i="1" dirty="0">
                <a:solidFill>
                  <a:srgbClr val="FFFFFF"/>
                </a:solidFill>
                <a:latin typeface="Optima"/>
                <a:cs typeface="Optima"/>
              </a:rPr>
              <a:t> </a:t>
            </a:r>
            <a:r>
              <a:rPr lang="pt-BR" sz="1200" i="1" dirty="0" err="1">
                <a:solidFill>
                  <a:srgbClr val="FFFFFF"/>
                </a:solidFill>
                <a:latin typeface="Optima"/>
                <a:cs typeface="Optima"/>
              </a:rPr>
              <a:t>using</a:t>
            </a:r>
            <a:r>
              <a:rPr lang="pt-BR" sz="1200" i="1" dirty="0">
                <a:solidFill>
                  <a:srgbClr val="FFFFFF"/>
                </a:solidFill>
                <a:latin typeface="Optima"/>
                <a:cs typeface="Optima"/>
              </a:rPr>
              <a:t> FMRI neurofeedback. </a:t>
            </a:r>
            <a:r>
              <a:rPr lang="pt-BR" sz="1200" i="1" dirty="0" err="1" smtClean="0">
                <a:solidFill>
                  <a:srgbClr val="FFFF00"/>
                </a:solidFill>
                <a:latin typeface="Optima"/>
                <a:cs typeface="Optima"/>
              </a:rPr>
              <a:t>Plos</a:t>
            </a:r>
            <a:r>
              <a:rPr lang="pt-BR" sz="1200" i="1" dirty="0" smtClean="0">
                <a:solidFill>
                  <a:srgbClr val="FFFF00"/>
                </a:solidFill>
                <a:latin typeface="Optima"/>
                <a:cs typeface="Optima"/>
              </a:rPr>
              <a:t> </a:t>
            </a:r>
            <a:r>
              <a:rPr lang="pt-BR" sz="1200" i="1" dirty="0" err="1" smtClean="0">
                <a:solidFill>
                  <a:srgbClr val="FFFF00"/>
                </a:solidFill>
                <a:latin typeface="Optima"/>
                <a:cs typeface="Optima"/>
              </a:rPr>
              <a:t>One</a:t>
            </a:r>
            <a:r>
              <a:rPr lang="pt-BR" sz="1200" i="1" dirty="0" smtClean="0">
                <a:solidFill>
                  <a:srgbClr val="FFFF00"/>
                </a:solidFill>
                <a:latin typeface="Optima"/>
                <a:cs typeface="Optima"/>
              </a:rPr>
              <a:t>, 2014</a:t>
            </a:r>
            <a:endParaRPr lang="en-US" sz="1200" i="1" dirty="0">
              <a:solidFill>
                <a:srgbClr val="FFFF00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31604396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23528" y="332656"/>
            <a:ext cx="86409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  <a:latin typeface="Optima"/>
                <a:cs typeface="Optima"/>
              </a:rPr>
              <a:t>Virtual-reality based neurofeedback for emotional regulation</a:t>
            </a:r>
            <a:endParaRPr lang="en-US" sz="2400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323528" y="908720"/>
            <a:ext cx="8064896" cy="3084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92075" tIns="46038" rIns="92075" bIns="46038">
            <a:spAutoFit/>
          </a:bodyPr>
          <a:lstStyle/>
          <a:p>
            <a:pPr marL="342900" indent="-342900" defTabSz="762000" eaLnBrk="0" hangingPunct="0">
              <a:spcBef>
                <a:spcPct val="20000"/>
              </a:spcBef>
              <a:buSzPct val="100000"/>
            </a:pPr>
            <a:r>
              <a:rPr lang="pt-BR" sz="1400" i="1" dirty="0" smtClean="0">
                <a:solidFill>
                  <a:srgbClr val="FFFFFF"/>
                </a:solidFill>
                <a:latin typeface="Optima"/>
                <a:cs typeface="Optima"/>
              </a:rPr>
              <a:t>Bruno Mello, Julie </a:t>
            </a:r>
            <a:r>
              <a:rPr lang="pt-BR" sz="1400" i="1" dirty="0" err="1" smtClean="0">
                <a:solidFill>
                  <a:srgbClr val="FFFFFF"/>
                </a:solidFill>
                <a:latin typeface="Optima"/>
                <a:cs typeface="Optima"/>
              </a:rPr>
              <a:t>Weingartner</a:t>
            </a:r>
            <a:r>
              <a:rPr lang="pt-BR" sz="1400" i="1" dirty="0" smtClean="0">
                <a:solidFill>
                  <a:srgbClr val="FFFFFF"/>
                </a:solidFill>
                <a:latin typeface="Optima"/>
                <a:cs typeface="Optima"/>
              </a:rPr>
              <a:t> (PhD candidates): </a:t>
            </a:r>
            <a:r>
              <a:rPr lang="pt-BR" sz="1400" i="1" dirty="0" err="1" smtClean="0">
                <a:solidFill>
                  <a:srgbClr val="FFFFFF"/>
                </a:solidFill>
                <a:latin typeface="Optima"/>
                <a:cs typeface="Optima"/>
              </a:rPr>
              <a:t>technical</a:t>
            </a:r>
            <a:r>
              <a:rPr lang="pt-BR" sz="1400" i="1" dirty="0" smtClean="0">
                <a:solidFill>
                  <a:srgbClr val="FFFFFF"/>
                </a:solidFill>
                <a:latin typeface="Optima"/>
                <a:cs typeface="Optima"/>
              </a:rPr>
              <a:t> </a:t>
            </a:r>
            <a:r>
              <a:rPr lang="pt-BR" sz="1400" i="1" dirty="0" err="1" smtClean="0">
                <a:solidFill>
                  <a:srgbClr val="FFFFFF"/>
                </a:solidFill>
                <a:latin typeface="Optima"/>
                <a:cs typeface="Optima"/>
              </a:rPr>
              <a:t>proof</a:t>
            </a:r>
            <a:r>
              <a:rPr lang="pt-BR" sz="1400" i="1" dirty="0" smtClean="0">
                <a:solidFill>
                  <a:srgbClr val="FFFFFF"/>
                </a:solidFill>
                <a:latin typeface="Optima"/>
                <a:cs typeface="Optima"/>
              </a:rPr>
              <a:t> </a:t>
            </a:r>
            <a:r>
              <a:rPr lang="pt-BR" sz="1400" i="1" dirty="0" err="1" smtClean="0">
                <a:solidFill>
                  <a:srgbClr val="FFFFFF"/>
                </a:solidFill>
                <a:latin typeface="Optima"/>
                <a:cs typeface="Optima"/>
              </a:rPr>
              <a:t>of</a:t>
            </a:r>
            <a:r>
              <a:rPr lang="pt-BR" sz="1400" i="1" dirty="0" smtClean="0">
                <a:solidFill>
                  <a:srgbClr val="FFFFFF"/>
                </a:solidFill>
                <a:latin typeface="Optima"/>
                <a:cs typeface="Optima"/>
              </a:rPr>
              <a:t> </a:t>
            </a:r>
            <a:r>
              <a:rPr lang="pt-BR" sz="1400" i="1" dirty="0" err="1" smtClean="0">
                <a:solidFill>
                  <a:srgbClr val="FFFFFF"/>
                </a:solidFill>
                <a:latin typeface="Optima"/>
                <a:cs typeface="Optima"/>
              </a:rPr>
              <a:t>concept</a:t>
            </a:r>
            <a:r>
              <a:rPr lang="pt-BR" sz="1400" i="1" dirty="0" smtClean="0">
                <a:solidFill>
                  <a:srgbClr val="FFFFFF"/>
                </a:solidFill>
                <a:latin typeface="Optima"/>
                <a:cs typeface="Optima"/>
              </a:rPr>
              <a:t> </a:t>
            </a:r>
            <a:r>
              <a:rPr lang="pt-BR" sz="1400" i="1" dirty="0" err="1" smtClean="0">
                <a:solidFill>
                  <a:srgbClr val="FFFFFF"/>
                </a:solidFill>
                <a:latin typeface="Optima"/>
                <a:cs typeface="Optima"/>
              </a:rPr>
              <a:t>study</a:t>
            </a:r>
            <a:endParaRPr lang="en-US" sz="1400" i="1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36512" y="4581128"/>
            <a:ext cx="9180512" cy="2592288"/>
            <a:chOff x="-36512" y="4149080"/>
            <a:chExt cx="9180512" cy="2592288"/>
          </a:xfrm>
        </p:grpSpPr>
        <p:pic>
          <p:nvPicPr>
            <p:cNvPr id="9" name="Picture 2" descr="C:\Users\bruno.raphael\Dropbox\Acadêmico\Doutorado\Disciplinas\COB807\2014.3\Imagens\Modulacao_Tonalidade.png"/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03" y="4546784"/>
              <a:ext cx="8932292" cy="2194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-36512" y="4149080"/>
              <a:ext cx="91805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smtClean="0">
                  <a:solidFill>
                    <a:srgbClr val="3366FF"/>
                  </a:solidFill>
                  <a:latin typeface="Optima"/>
                  <a:cs typeface="Optima"/>
                </a:rPr>
                <a:t>  ANGUISH / DISTRESS	               </a:t>
              </a:r>
              <a:r>
                <a:rPr lang="en-US" sz="1400" dirty="0" smtClean="0">
                  <a:solidFill>
                    <a:srgbClr val="FFFFFF"/>
                  </a:solidFill>
                  <a:latin typeface="Optima"/>
                  <a:cs typeface="Optima"/>
                </a:rPr>
                <a:t>EMOTIONALLY NEUTRAL STATE                </a:t>
              </a:r>
              <a:r>
                <a:rPr lang="en-US" sz="1400" dirty="0" smtClean="0">
                  <a:solidFill>
                    <a:srgbClr val="FF0000"/>
                  </a:solidFill>
                  <a:latin typeface="Optima"/>
                  <a:cs typeface="Optima"/>
                </a:rPr>
                <a:t>AFFECTION / AFFILIATIVE</a:t>
              </a:r>
              <a:endParaRPr lang="en-US" sz="1400" dirty="0">
                <a:solidFill>
                  <a:srgbClr val="FF0000"/>
                </a:solidFill>
                <a:latin typeface="Optima"/>
                <a:cs typeface="Optima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9951" y="1700808"/>
            <a:ext cx="4490633" cy="18722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95536" y="1556792"/>
            <a:ext cx="3312368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48D3FF"/>
                </a:solidFill>
                <a:latin typeface="Optima"/>
                <a:cs typeface="Optima"/>
              </a:rPr>
              <a:t>Ways to induce vivid and stronger emotional states</a:t>
            </a:r>
          </a:p>
          <a:p>
            <a:endParaRPr lang="en-US" dirty="0">
              <a:solidFill>
                <a:srgbClr val="48D3FF"/>
              </a:solidFill>
              <a:latin typeface="Optima"/>
              <a:cs typeface="Optima"/>
            </a:endParaRPr>
          </a:p>
          <a:p>
            <a:r>
              <a:rPr lang="en-US" dirty="0" smtClean="0">
                <a:solidFill>
                  <a:srgbClr val="48D3FF"/>
                </a:solidFill>
                <a:latin typeface="Optima"/>
                <a:cs typeface="Optima"/>
              </a:rPr>
              <a:t>“</a:t>
            </a:r>
            <a:r>
              <a:rPr lang="en-US" dirty="0" err="1" smtClean="0">
                <a:solidFill>
                  <a:srgbClr val="48D3FF"/>
                </a:solidFill>
                <a:latin typeface="Optima"/>
                <a:cs typeface="Optima"/>
              </a:rPr>
              <a:t>Gestaltic</a:t>
            </a:r>
            <a:r>
              <a:rPr lang="en-US" dirty="0" smtClean="0">
                <a:solidFill>
                  <a:srgbClr val="48D3FF"/>
                </a:solidFill>
                <a:latin typeface="Optima"/>
                <a:cs typeface="Optima"/>
              </a:rPr>
              <a:t>”: visual scenes, music, memory </a:t>
            </a:r>
            <a:r>
              <a:rPr lang="en-US" dirty="0" smtClean="0">
                <a:solidFill>
                  <a:srgbClr val="48D3FF"/>
                </a:solidFill>
                <a:latin typeface="Optima"/>
                <a:cs typeface="Optima"/>
                <a:sym typeface="Wingdings"/>
              </a:rPr>
              <a:t> unified feeling state</a:t>
            </a:r>
            <a:endParaRPr lang="en-US" dirty="0">
              <a:solidFill>
                <a:srgbClr val="48D3FF"/>
              </a:solidFill>
              <a:latin typeface="Optima"/>
              <a:cs typeface="Optima"/>
            </a:endParaRPr>
          </a:p>
        </p:txBody>
      </p:sp>
      <p:pic>
        <p:nvPicPr>
          <p:cNvPr id="5" name="NFB_short2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5536" y="116632"/>
            <a:ext cx="8496944" cy="451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4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33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34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6" grpId="0"/>
      <p:bldP spid="7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5606" b="59369"/>
          <a:stretch/>
        </p:blipFill>
        <p:spPr bwMode="auto">
          <a:xfrm>
            <a:off x="539552" y="4005064"/>
            <a:ext cx="1538725" cy="1321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7965" r="55606"/>
          <a:stretch/>
        </p:blipFill>
        <p:spPr bwMode="auto">
          <a:xfrm>
            <a:off x="440987" y="2239880"/>
            <a:ext cx="1538725" cy="1693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0" name="Group 49"/>
          <p:cNvGrpSpPr/>
          <p:nvPr/>
        </p:nvGrpSpPr>
        <p:grpSpPr>
          <a:xfrm>
            <a:off x="2357753" y="908720"/>
            <a:ext cx="6534727" cy="5877272"/>
            <a:chOff x="2327119" y="908720"/>
            <a:chExt cx="6534727" cy="5877272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0152" y="3717032"/>
              <a:ext cx="2906268" cy="3068960"/>
            </a:xfrm>
            <a:prstGeom prst="rect">
              <a:avLst/>
            </a:prstGeom>
          </p:spPr>
        </p:pic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580112" y="908720"/>
              <a:ext cx="3281734" cy="2880320"/>
            </a:xfrm>
            <a:prstGeom prst="rect">
              <a:avLst/>
            </a:prstGeom>
          </p:spPr>
        </p:pic>
        <p:cxnSp>
          <p:nvCxnSpPr>
            <p:cNvPr id="22" name="Straight Arrow Connector 21"/>
            <p:cNvCxnSpPr>
              <a:stCxn id="3" idx="3"/>
            </p:cNvCxnSpPr>
            <p:nvPr/>
          </p:nvCxnSpPr>
          <p:spPr>
            <a:xfrm flipV="1">
              <a:off x="5076056" y="2708920"/>
              <a:ext cx="2592288" cy="1005673"/>
            </a:xfrm>
            <a:prstGeom prst="straightConnector1">
              <a:avLst/>
            </a:prstGeom>
            <a:ln w="44450"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>
              <a:stCxn id="3" idx="3"/>
            </p:cNvCxnSpPr>
            <p:nvPr/>
          </p:nvCxnSpPr>
          <p:spPr>
            <a:xfrm>
              <a:off x="5076056" y="3714593"/>
              <a:ext cx="1800200" cy="2018663"/>
            </a:xfrm>
            <a:prstGeom prst="straightConnector1">
              <a:avLst/>
            </a:prstGeom>
            <a:ln w="44450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2"/>
            <p:cNvSpPr txBox="1"/>
            <p:nvPr/>
          </p:nvSpPr>
          <p:spPr>
            <a:xfrm>
              <a:off x="2327119" y="3175984"/>
              <a:ext cx="2748937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3366FF"/>
                  </a:solidFill>
                  <a:latin typeface="Optima"/>
                  <a:cs typeface="Optima"/>
                </a:rPr>
                <a:t>Septal / medial </a:t>
              </a:r>
              <a:r>
                <a:rPr lang="en-US" sz="1600" dirty="0" err="1" smtClean="0">
                  <a:solidFill>
                    <a:srgbClr val="3366FF"/>
                  </a:solidFill>
                  <a:latin typeface="Optima"/>
                  <a:cs typeface="Optima"/>
                </a:rPr>
                <a:t>preoptic</a:t>
              </a:r>
              <a:r>
                <a:rPr lang="en-US" sz="1600" dirty="0" smtClean="0">
                  <a:solidFill>
                    <a:srgbClr val="3366FF"/>
                  </a:solidFill>
                  <a:latin typeface="Optima"/>
                  <a:cs typeface="Optima"/>
                </a:rPr>
                <a:t> hypothalamic area</a:t>
              </a:r>
            </a:p>
            <a:p>
              <a:pPr algn="ctr"/>
              <a:endParaRPr lang="en-US" sz="1600" dirty="0">
                <a:solidFill>
                  <a:srgbClr val="3366FF"/>
                </a:solidFill>
                <a:latin typeface="Optima"/>
                <a:cs typeface="Optima"/>
              </a:endParaRPr>
            </a:p>
            <a:p>
              <a:pPr algn="ctr"/>
              <a:r>
                <a:rPr lang="en-US" sz="1600" dirty="0" smtClean="0">
                  <a:solidFill>
                    <a:srgbClr val="FF0000"/>
                  </a:solidFill>
                  <a:latin typeface="Optima"/>
                  <a:cs typeface="Optima"/>
                </a:rPr>
                <a:t>Right amygdala</a:t>
              </a:r>
              <a:endParaRPr lang="en-US" sz="1600" dirty="0">
                <a:solidFill>
                  <a:srgbClr val="FF0000"/>
                </a:solidFill>
                <a:latin typeface="Optima"/>
                <a:cs typeface="Optima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347864" y="4150821"/>
              <a:ext cx="4154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dirty="0" smtClean="0">
                  <a:solidFill>
                    <a:srgbClr val="FFFFFF"/>
                  </a:solidFill>
                </a:rPr>
                <a:t>+</a:t>
              </a:r>
              <a:endParaRPr lang="en-US" sz="3600" b="1" dirty="0">
                <a:solidFill>
                  <a:srgbClr val="FFFFFF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2543143" y="4688152"/>
              <a:ext cx="244827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rgbClr val="FFFFFF"/>
                  </a:solidFill>
                  <a:latin typeface="Optima"/>
                  <a:cs typeface="Optima"/>
                </a:rPr>
                <a:t>Associated </a:t>
              </a:r>
              <a:r>
                <a:rPr lang="en-US" sz="1600" dirty="0">
                  <a:solidFill>
                    <a:srgbClr val="FFFFFF"/>
                  </a:solidFill>
                  <a:latin typeface="Optima"/>
                  <a:cs typeface="Optima"/>
                </a:rPr>
                <a:t>n</a:t>
              </a:r>
              <a:r>
                <a:rPr lang="en-US" sz="1600" dirty="0" smtClean="0">
                  <a:solidFill>
                    <a:srgbClr val="FFFFFF"/>
                  </a:solidFill>
                  <a:latin typeface="Optima"/>
                  <a:cs typeface="Optima"/>
                </a:rPr>
                <a:t>etworks </a:t>
              </a:r>
              <a:r>
                <a:rPr lang="en-US" sz="1600" dirty="0">
                  <a:solidFill>
                    <a:srgbClr val="FFFFFF"/>
                  </a:solidFill>
                  <a:latin typeface="Optima"/>
                  <a:cs typeface="Optima"/>
                </a:rPr>
                <a:t>c</a:t>
              </a:r>
              <a:r>
                <a:rPr lang="en-US" sz="1600" dirty="0" smtClean="0">
                  <a:solidFill>
                    <a:srgbClr val="FFFFFF"/>
                  </a:solidFill>
                  <a:latin typeface="Optima"/>
                  <a:cs typeface="Optima"/>
                </a:rPr>
                <a:t>omprising the:</a:t>
              </a:r>
            </a:p>
            <a:p>
              <a:pPr algn="ctr"/>
              <a:endParaRPr lang="en-US" sz="1600" dirty="0" smtClean="0">
                <a:solidFill>
                  <a:srgbClr val="FFFFFF"/>
                </a:solidFill>
                <a:latin typeface="Optima"/>
                <a:cs typeface="Optima"/>
              </a:endParaRPr>
            </a:p>
            <a:p>
              <a:pPr algn="ctr"/>
              <a:r>
                <a:rPr lang="en-US" sz="1600" dirty="0" err="1">
                  <a:solidFill>
                    <a:srgbClr val="3366FF"/>
                  </a:solidFill>
                  <a:latin typeface="Optima"/>
                  <a:cs typeface="Optima"/>
                </a:rPr>
                <a:t>mOFC</a:t>
              </a:r>
              <a:r>
                <a:rPr lang="en-US" sz="1600" dirty="0">
                  <a:solidFill>
                    <a:srgbClr val="3366FF"/>
                  </a:solidFill>
                  <a:latin typeface="Optima"/>
                  <a:cs typeface="Optima"/>
                </a:rPr>
                <a:t>, PCC</a:t>
              </a:r>
            </a:p>
            <a:p>
              <a:pPr algn="ctr"/>
              <a:endParaRPr lang="en-US" sz="1600" dirty="0" smtClean="0">
                <a:solidFill>
                  <a:srgbClr val="0000FF"/>
                </a:solidFill>
                <a:latin typeface="Optima"/>
                <a:cs typeface="Optima"/>
              </a:endParaRPr>
            </a:p>
            <a:p>
              <a:pPr algn="ctr"/>
              <a:r>
                <a:rPr lang="en-US" sz="1600" dirty="0" smtClean="0">
                  <a:solidFill>
                    <a:srgbClr val="FF0000"/>
                  </a:solidFill>
                  <a:latin typeface="Optima"/>
                  <a:cs typeface="Optima"/>
                </a:rPr>
                <a:t>Insula, </a:t>
              </a:r>
              <a:r>
                <a:rPr lang="en-US" sz="1600" dirty="0" err="1" smtClean="0">
                  <a:solidFill>
                    <a:srgbClr val="FF0000"/>
                  </a:solidFill>
                  <a:latin typeface="Optima"/>
                  <a:cs typeface="Optima"/>
                </a:rPr>
                <a:t>lOFC</a:t>
              </a:r>
              <a:r>
                <a:rPr lang="en-US" sz="1600" dirty="0" smtClean="0">
                  <a:solidFill>
                    <a:srgbClr val="FF0000"/>
                  </a:solidFill>
                  <a:latin typeface="Optima"/>
                  <a:cs typeface="Optima"/>
                </a:rPr>
                <a:t>, DLPFC</a:t>
              </a:r>
              <a:endParaRPr lang="en-US" sz="1600" dirty="0">
                <a:solidFill>
                  <a:srgbClr val="FF0000"/>
                </a:solidFill>
                <a:latin typeface="Optima"/>
                <a:cs typeface="Optima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0" y="1124744"/>
            <a:ext cx="5580112" cy="1741775"/>
            <a:chOff x="0" y="1124744"/>
            <a:chExt cx="5580112" cy="1741775"/>
          </a:xfrm>
        </p:grpSpPr>
        <p:sp>
          <p:nvSpPr>
            <p:cNvPr id="4" name="TextBox 3"/>
            <p:cNvSpPr txBox="1"/>
            <p:nvPr/>
          </p:nvSpPr>
          <p:spPr>
            <a:xfrm>
              <a:off x="0" y="1196752"/>
              <a:ext cx="3528392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  <a:latin typeface="Optima"/>
                  <a:cs typeface="Optima"/>
                </a:rPr>
                <a:t>Regions of Interest (ROIs) or SVM for:</a:t>
              </a:r>
            </a:p>
            <a:p>
              <a:pPr algn="ctr"/>
              <a:endParaRPr lang="en-US" sz="1400" dirty="0" smtClean="0">
                <a:solidFill>
                  <a:schemeClr val="bg1"/>
                </a:solidFill>
                <a:latin typeface="Optima"/>
                <a:cs typeface="Optima"/>
              </a:endParaRPr>
            </a:p>
            <a:p>
              <a:pPr algn="ctr"/>
              <a:r>
                <a:rPr lang="en-US" sz="1400" dirty="0" smtClean="0">
                  <a:solidFill>
                    <a:srgbClr val="0000FF"/>
                  </a:solidFill>
                  <a:latin typeface="Optima"/>
                  <a:cs typeface="Optima"/>
                </a:rPr>
                <a:t>AFFECTION / AFFILIATIVE STATES</a:t>
              </a:r>
            </a:p>
            <a:p>
              <a:pPr algn="ctr"/>
              <a:r>
                <a:rPr lang="en-US" sz="1400" dirty="0" smtClean="0">
                  <a:solidFill>
                    <a:srgbClr val="FF0000"/>
                  </a:solidFill>
                  <a:latin typeface="Optima"/>
                  <a:cs typeface="Optima"/>
                </a:rPr>
                <a:t>ANGUISH / DISTRESS STATES</a:t>
              </a:r>
              <a:endParaRPr lang="en-US" sz="1400" dirty="0">
                <a:solidFill>
                  <a:srgbClr val="FF0000"/>
                </a:solidFill>
                <a:latin typeface="Optima"/>
                <a:cs typeface="Optima"/>
              </a:endParaRPr>
            </a:p>
          </p:txBody>
        </p:sp>
        <p:pic>
          <p:nvPicPr>
            <p:cNvPr id="33" name="Picture 3"/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285"/>
            <a:stretch/>
          </p:blipFill>
          <p:spPr bwMode="auto">
            <a:xfrm>
              <a:off x="3635896" y="1124744"/>
              <a:ext cx="1237244" cy="805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4" name="Picture 4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9338"/>
            <a:stretch/>
          </p:blipFill>
          <p:spPr bwMode="auto">
            <a:xfrm>
              <a:off x="3635896" y="2060848"/>
              <a:ext cx="1235665" cy="805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5" name="TextBox 34"/>
            <p:cNvSpPr txBox="1"/>
            <p:nvPr/>
          </p:nvSpPr>
          <p:spPr>
            <a:xfrm>
              <a:off x="4920858" y="1364575"/>
              <a:ext cx="65925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  <a:latin typeface="Optima"/>
                  <a:cs typeface="Optima"/>
                </a:rPr>
                <a:t>ROI</a:t>
              </a:r>
            </a:p>
            <a:p>
              <a:endParaRPr lang="en-US" dirty="0" smtClean="0">
                <a:solidFill>
                  <a:schemeClr val="bg1"/>
                </a:solidFill>
                <a:latin typeface="Optima"/>
                <a:cs typeface="Optima"/>
              </a:endParaRPr>
            </a:p>
            <a:p>
              <a:endParaRPr lang="en-US" dirty="0" smtClean="0">
                <a:solidFill>
                  <a:schemeClr val="bg1"/>
                </a:solidFill>
                <a:latin typeface="Optima"/>
                <a:cs typeface="Optima"/>
              </a:endParaRPr>
            </a:p>
            <a:p>
              <a:endParaRPr lang="en-US" sz="800" dirty="0">
                <a:solidFill>
                  <a:schemeClr val="bg1"/>
                </a:solidFill>
                <a:latin typeface="Optima"/>
                <a:cs typeface="Optima"/>
              </a:endParaRPr>
            </a:p>
            <a:p>
              <a:r>
                <a:rPr lang="en-US" dirty="0" smtClean="0">
                  <a:solidFill>
                    <a:schemeClr val="bg1"/>
                  </a:solidFill>
                  <a:latin typeface="Optima"/>
                  <a:cs typeface="Optima"/>
                </a:rPr>
                <a:t>SVM</a:t>
              </a:r>
              <a:endParaRPr lang="en-US" dirty="0">
                <a:solidFill>
                  <a:schemeClr val="bg1"/>
                </a:solidFill>
                <a:latin typeface="Optima"/>
                <a:cs typeface="Optima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323528" y="332656"/>
            <a:ext cx="8640960" cy="6336704"/>
            <a:chOff x="323528" y="332656"/>
            <a:chExt cx="8640960" cy="6336704"/>
          </a:xfrm>
        </p:grpSpPr>
        <p:sp>
          <p:nvSpPr>
            <p:cNvPr id="6" name="TextBox 5"/>
            <p:cNvSpPr txBox="1"/>
            <p:nvPr/>
          </p:nvSpPr>
          <p:spPr>
            <a:xfrm>
              <a:off x="323528" y="332656"/>
              <a:ext cx="86409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solidFill>
                    <a:schemeClr val="bg1"/>
                  </a:solidFill>
                  <a:latin typeface="Optima"/>
                  <a:cs typeface="Optima"/>
                </a:rPr>
                <a:t>Virtual-reality based neurofeedback for emotional regulation</a:t>
              </a:r>
              <a:endParaRPr lang="en-US" sz="2400" dirty="0">
                <a:solidFill>
                  <a:schemeClr val="bg1"/>
                </a:solidFill>
                <a:latin typeface="Optima"/>
                <a:cs typeface="Optima"/>
              </a:endParaRPr>
            </a:p>
          </p:txBody>
        </p:sp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95536" y="5517232"/>
              <a:ext cx="1252240" cy="431196"/>
            </a:xfrm>
            <a:prstGeom prst="rect">
              <a:avLst/>
            </a:prstGeom>
          </p:spPr>
        </p:pic>
        <p:sp>
          <p:nvSpPr>
            <p:cNvPr id="48" name="TextBox 47"/>
            <p:cNvSpPr txBox="1"/>
            <p:nvPr/>
          </p:nvSpPr>
          <p:spPr>
            <a:xfrm>
              <a:off x="323528" y="6023029"/>
              <a:ext cx="208823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 smtClean="0">
                  <a:solidFill>
                    <a:schemeClr val="bg1"/>
                  </a:solidFill>
                  <a:latin typeface="Optima"/>
                  <a:cs typeface="Optima"/>
                </a:rPr>
                <a:t>Rio-Melbourne pilot study (with Murat </a:t>
              </a:r>
              <a:r>
                <a:rPr lang="en-US" sz="1200" i="1" dirty="0" err="1" smtClean="0">
                  <a:solidFill>
                    <a:schemeClr val="bg1"/>
                  </a:solidFill>
                  <a:latin typeface="Optima"/>
                  <a:cs typeface="Optima"/>
                </a:rPr>
                <a:t>Yucel</a:t>
              </a:r>
              <a:r>
                <a:rPr lang="en-US" sz="1200" i="1" dirty="0" smtClean="0">
                  <a:solidFill>
                    <a:schemeClr val="bg1"/>
                  </a:solidFill>
                  <a:latin typeface="Optima"/>
                  <a:cs typeface="Optima"/>
                </a:rPr>
                <a:t> &amp; </a:t>
              </a:r>
              <a:r>
                <a:rPr lang="en-US" sz="1200" i="1" dirty="0" err="1" smtClean="0">
                  <a:solidFill>
                    <a:schemeClr val="bg1"/>
                  </a:solidFill>
                  <a:latin typeface="Optima"/>
                  <a:cs typeface="Optima"/>
                </a:rPr>
                <a:t>Valentina</a:t>
              </a:r>
              <a:r>
                <a:rPr lang="en-US" sz="1200" i="1" dirty="0" smtClean="0">
                  <a:solidFill>
                    <a:schemeClr val="bg1"/>
                  </a:solidFill>
                  <a:latin typeface="Optima"/>
                  <a:cs typeface="Optima"/>
                </a:rPr>
                <a:t> Lorenzetti)</a:t>
              </a:r>
              <a:endParaRPr lang="en-US" sz="1200" i="1" dirty="0">
                <a:solidFill>
                  <a:schemeClr val="bg1"/>
                </a:solidFill>
                <a:latin typeface="Optima"/>
                <a:cs typeface="Optima"/>
              </a:endParaRPr>
            </a:p>
          </p:txBody>
        </p:sp>
      </p:grpSp>
      <p:sp>
        <p:nvSpPr>
          <p:cNvPr id="52" name="TextBox 51"/>
          <p:cNvSpPr txBox="1"/>
          <p:nvPr/>
        </p:nvSpPr>
        <p:spPr>
          <a:xfrm>
            <a:off x="7703840" y="3356992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rgbClr val="FFFFFF"/>
                </a:solidFill>
                <a:latin typeface="Optima"/>
                <a:cs typeface="Optima"/>
              </a:rPr>
              <a:t>SVM training; GLM: FWE-</a:t>
            </a:r>
            <a:r>
              <a:rPr lang="en-US" sz="1400" dirty="0" err="1" smtClean="0">
                <a:solidFill>
                  <a:srgbClr val="FFFFFF"/>
                </a:solidFill>
                <a:latin typeface="Optima"/>
                <a:cs typeface="Optima"/>
              </a:rPr>
              <a:t>corr</a:t>
            </a:r>
            <a:endParaRPr lang="en-US" sz="1400" dirty="0">
              <a:solidFill>
                <a:srgbClr val="FFFFFF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4053657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5"/>
          <p:cNvGrpSpPr/>
          <p:nvPr/>
        </p:nvGrpSpPr>
        <p:grpSpPr>
          <a:xfrm>
            <a:off x="4499992" y="2348880"/>
            <a:ext cx="4167528" cy="4400315"/>
            <a:chOff x="-127000" y="-88900"/>
            <a:chExt cx="5927150" cy="6258225"/>
          </a:xfrm>
        </p:grpSpPr>
        <p:grpSp>
          <p:nvGrpSpPr>
            <p:cNvPr id="6" name="Group 72"/>
            <p:cNvGrpSpPr/>
            <p:nvPr/>
          </p:nvGrpSpPr>
          <p:grpSpPr>
            <a:xfrm>
              <a:off x="-127001" y="-88901"/>
              <a:ext cx="5927152" cy="6258227"/>
              <a:chOff x="-127000" y="-88900"/>
              <a:chExt cx="5927150" cy="6258225"/>
            </a:xfrm>
          </p:grpSpPr>
          <p:pic>
            <p:nvPicPr>
              <p:cNvPr id="9" name="pasted-image.png"/>
              <p:cNvPicPr/>
              <p:nvPr/>
            </p:nvPicPr>
            <p:blipFill>
              <a:blip r:embed="rId2">
                <a:extLst/>
              </a:blip>
              <a:srcRect t="1442"/>
              <a:stretch>
                <a:fillRect/>
              </a:stretch>
            </p:blipFill>
            <p:spPr>
              <a:xfrm>
                <a:off x="0" y="0"/>
                <a:ext cx="5673151" cy="5928026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0" name="Picture 9"/>
              <p:cNvPicPr/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-127000" y="-88900"/>
                <a:ext cx="5927151" cy="6258226"/>
              </a:xfrm>
              <a:prstGeom prst="rect">
                <a:avLst/>
              </a:prstGeom>
              <a:effectLst/>
            </p:spPr>
          </p:pic>
        </p:grpSp>
        <p:pic>
          <p:nvPicPr>
            <p:cNvPr id="7" name="Picture 6"/>
            <p:cNvPicPr/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 rot="1203">
              <a:off x="1287535" y="5609017"/>
              <a:ext cx="4293568" cy="77677"/>
            </a:xfrm>
            <a:prstGeom prst="rect">
              <a:avLst/>
            </a:prstGeom>
            <a:effectLst>
              <a:outerShdw blurRad="50800" dist="63500" dir="2700000" rotWithShape="0">
                <a:srgbClr val="000000">
                  <a:alpha val="50000"/>
                </a:srgbClr>
              </a:outerShdw>
            </a:effectLst>
          </p:spPr>
        </p:pic>
        <p:pic>
          <p:nvPicPr>
            <p:cNvPr id="8" name="Picture 7"/>
            <p:cNvPicPr/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 rot="1203">
              <a:off x="331075" y="5888504"/>
              <a:ext cx="3877423" cy="77532"/>
            </a:xfrm>
            <a:prstGeom prst="rect">
              <a:avLst/>
            </a:prstGeom>
            <a:effectLst>
              <a:outerShdw blurRad="50800" dist="63500" dir="2700000" rotWithShape="0">
                <a:srgbClr val="000000">
                  <a:alpha val="50000"/>
                </a:srgbClr>
              </a:outerShdw>
            </a:effectLst>
          </p:spPr>
        </p:pic>
      </p:grpSp>
      <p:grpSp>
        <p:nvGrpSpPr>
          <p:cNvPr id="21" name="Group 20"/>
          <p:cNvGrpSpPr/>
          <p:nvPr/>
        </p:nvGrpSpPr>
        <p:grpSpPr>
          <a:xfrm>
            <a:off x="2267744" y="1052736"/>
            <a:ext cx="6726832" cy="1268203"/>
            <a:chOff x="2267744" y="1052736"/>
            <a:chExt cx="6726832" cy="1268203"/>
          </a:xfrm>
        </p:grpSpPr>
        <p:grpSp>
          <p:nvGrpSpPr>
            <p:cNvPr id="2" name="Group 69"/>
            <p:cNvGrpSpPr/>
            <p:nvPr/>
          </p:nvGrpSpPr>
          <p:grpSpPr>
            <a:xfrm>
              <a:off x="2267744" y="1052736"/>
              <a:ext cx="6726832" cy="1268203"/>
              <a:chOff x="-127000" y="-88900"/>
              <a:chExt cx="9567048" cy="1803664"/>
            </a:xfrm>
          </p:grpSpPr>
          <p:pic>
            <p:nvPicPr>
              <p:cNvPr id="3" name="pasted-image.png"/>
              <p:cNvPicPr/>
              <p:nvPr/>
            </p:nvPicPr>
            <p:blipFill>
              <a:blip r:embed="rId6">
                <a:extLst/>
              </a:blip>
              <a:stretch>
                <a:fillRect/>
              </a:stretch>
            </p:blipFill>
            <p:spPr>
              <a:xfrm>
                <a:off x="0" y="0"/>
                <a:ext cx="9313049" cy="1473465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4" name="Picture 3"/>
              <p:cNvPicPr/>
              <p:nvPr/>
            </p:nvPicPr>
            <p:blipFill>
              <a:blip r:embed="rId7">
                <a:extLst/>
              </a:blip>
              <a:stretch>
                <a:fillRect/>
              </a:stretch>
            </p:blipFill>
            <p:spPr>
              <a:xfrm>
                <a:off x="-127000" y="-88900"/>
                <a:ext cx="9567049" cy="1803665"/>
              </a:xfrm>
              <a:prstGeom prst="rect">
                <a:avLst/>
              </a:prstGeom>
              <a:effectLst/>
            </p:spPr>
          </p:pic>
        </p:grpSp>
        <p:pic>
          <p:nvPicPr>
            <p:cNvPr id="11" name="pasted-image.png"/>
            <p:cNvPicPr/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3851920" y="1916832"/>
              <a:ext cx="2437805" cy="348259"/>
            </a:xfrm>
            <a:prstGeom prst="rect">
              <a:avLst/>
            </a:prstGeom>
            <a:ln w="25400">
              <a:solidFill>
                <a:srgbClr val="F3F7F5"/>
              </a:solidFill>
              <a:miter lim="400000"/>
            </a:ln>
            <a:effectLst>
              <a:outerShdw blurRad="50800" dist="25400" dir="3600000" rotWithShape="0">
                <a:srgbClr val="000000">
                  <a:alpha val="70000"/>
                </a:srgbClr>
              </a:outerShdw>
            </a:effectLst>
          </p:spPr>
        </p:pic>
      </p:grpSp>
      <p:grpSp>
        <p:nvGrpSpPr>
          <p:cNvPr id="13" name="Group 96"/>
          <p:cNvGrpSpPr/>
          <p:nvPr/>
        </p:nvGrpSpPr>
        <p:grpSpPr>
          <a:xfrm>
            <a:off x="323528" y="3068960"/>
            <a:ext cx="4393407" cy="3138786"/>
            <a:chOff x="-127000" y="-88900"/>
            <a:chExt cx="6248400" cy="4464050"/>
          </a:xfrm>
        </p:grpSpPr>
        <p:grpSp>
          <p:nvGrpSpPr>
            <p:cNvPr id="14" name="Group 92"/>
            <p:cNvGrpSpPr/>
            <p:nvPr/>
          </p:nvGrpSpPr>
          <p:grpSpPr>
            <a:xfrm>
              <a:off x="-127000" y="628650"/>
              <a:ext cx="6248400" cy="3746500"/>
              <a:chOff x="-127000" y="-88900"/>
              <a:chExt cx="6248400" cy="3746500"/>
            </a:xfrm>
          </p:grpSpPr>
          <p:pic>
            <p:nvPicPr>
              <p:cNvPr id="18" name="pasted-image.png"/>
              <p:cNvPicPr/>
              <p:nvPr/>
            </p:nvPicPr>
            <p:blipFill>
              <a:blip r:embed="rId9">
                <a:extLst/>
              </a:blip>
              <a:stretch>
                <a:fillRect/>
              </a:stretch>
            </p:blipFill>
            <p:spPr>
              <a:xfrm>
                <a:off x="0" y="0"/>
                <a:ext cx="5994400" cy="3416300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9" name="Picture 18"/>
              <p:cNvPicPr/>
              <p:nvPr/>
            </p:nvPicPr>
            <p:blipFill>
              <a:blip r:embed="rId10">
                <a:extLst/>
              </a:blip>
              <a:stretch>
                <a:fillRect/>
              </a:stretch>
            </p:blipFill>
            <p:spPr>
              <a:xfrm>
                <a:off x="-127000" y="-88900"/>
                <a:ext cx="6248400" cy="3746500"/>
              </a:xfrm>
              <a:prstGeom prst="rect">
                <a:avLst/>
              </a:prstGeom>
              <a:effectLst/>
            </p:spPr>
          </p:pic>
        </p:grpSp>
        <p:grpSp>
          <p:nvGrpSpPr>
            <p:cNvPr id="15" name="Group 95"/>
            <p:cNvGrpSpPr/>
            <p:nvPr/>
          </p:nvGrpSpPr>
          <p:grpSpPr>
            <a:xfrm>
              <a:off x="-127000" y="-88900"/>
              <a:ext cx="2438400" cy="965200"/>
              <a:chOff x="-127000" y="-88900"/>
              <a:chExt cx="2438400" cy="965200"/>
            </a:xfrm>
          </p:grpSpPr>
          <p:pic>
            <p:nvPicPr>
              <p:cNvPr id="16" name="pasted-image.png"/>
              <p:cNvPicPr/>
              <p:nvPr/>
            </p:nvPicPr>
            <p:blipFill>
              <a:blip r:embed="rId11">
                <a:extLst/>
              </a:blip>
              <a:stretch>
                <a:fillRect/>
              </a:stretch>
            </p:blipFill>
            <p:spPr>
              <a:xfrm>
                <a:off x="0" y="0"/>
                <a:ext cx="2184400" cy="635000"/>
              </a:xfrm>
              <a:prstGeom prst="rect">
                <a:avLst/>
              </a:prstGeom>
              <a:ln>
                <a:noFill/>
              </a:ln>
              <a:effectLst/>
            </p:spPr>
          </p:pic>
          <p:pic>
            <p:nvPicPr>
              <p:cNvPr id="17" name="Picture 16"/>
              <p:cNvPicPr/>
              <p:nvPr/>
            </p:nvPicPr>
            <p:blipFill>
              <a:blip r:embed="rId12">
                <a:extLst/>
              </a:blip>
              <a:stretch>
                <a:fillRect/>
              </a:stretch>
            </p:blipFill>
            <p:spPr>
              <a:xfrm>
                <a:off x="-127000" y="-88900"/>
                <a:ext cx="2438400" cy="965200"/>
              </a:xfrm>
              <a:prstGeom prst="rect">
                <a:avLst/>
              </a:prstGeom>
              <a:effectLst/>
            </p:spPr>
          </p:pic>
        </p:grpSp>
      </p:grpSp>
      <p:sp>
        <p:nvSpPr>
          <p:cNvPr id="20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064896" cy="576064"/>
          </a:xfrm>
        </p:spPr>
        <p:txBody>
          <a:bodyPr/>
          <a:lstStyle/>
          <a:p>
            <a:r>
              <a:rPr lang="en-US" sz="3000" b="0" dirty="0" smtClean="0">
                <a:solidFill>
                  <a:srgbClr val="E4E9EF"/>
                </a:solidFill>
                <a:latin typeface="Optima"/>
                <a:cs typeface="Optima"/>
              </a:rPr>
              <a:t>Need for new therapeutic options in psychiatry</a:t>
            </a:r>
            <a:endParaRPr lang="en-US" sz="3000" b="0" dirty="0">
              <a:solidFill>
                <a:srgbClr val="E4E9EF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783661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94"/>
          <p:cNvSpPr>
            <a:spLocks noChangeArrowheads="1"/>
          </p:cNvSpPr>
          <p:nvPr/>
        </p:nvSpPr>
        <p:spPr bwMode="auto">
          <a:xfrm>
            <a:off x="283634" y="5779315"/>
            <a:ext cx="184666" cy="553998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buFont typeface="Wingdings" pitchFamily="2" charset="2"/>
              <a:buNone/>
            </a:pPr>
            <a:endParaRPr lang="en-GB" sz="300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39552" y="1412776"/>
            <a:ext cx="8532440" cy="4392488"/>
            <a:chOff x="539552" y="1412776"/>
            <a:chExt cx="8532440" cy="4392488"/>
          </a:xfrm>
        </p:grpSpPr>
        <p:sp>
          <p:nvSpPr>
            <p:cNvPr id="62477" name="Rectangle 34"/>
            <p:cNvSpPr>
              <a:spLocks noChangeArrowheads="1"/>
            </p:cNvSpPr>
            <p:nvPr/>
          </p:nvSpPr>
          <p:spPr bwMode="auto">
            <a:xfrm>
              <a:off x="539552" y="1412776"/>
              <a:ext cx="8532440" cy="2705727"/>
            </a:xfrm>
            <a:prstGeom prst="rect">
              <a:avLst/>
            </a:prstGeom>
            <a:solidFill>
              <a:srgbClr val="000000"/>
            </a:solidFill>
            <a:ln w="38100" algn="ctr">
              <a:noFill/>
              <a:miter lim="800000"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 algn="ctr" defTabSz="762000" eaLnBrk="0" hangingPunct="0"/>
              <a:endParaRPr lang="en-GB" sz="320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pic>
          <p:nvPicPr>
            <p:cNvPr id="62478" name="Picture 35" descr="PPI_fMRI_Pilot_N11_v4copy"/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1395" y="1493964"/>
              <a:ext cx="6006348" cy="2520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2479" name="Rectangle 36"/>
            <p:cNvSpPr>
              <a:spLocks noChangeArrowheads="1"/>
            </p:cNvSpPr>
            <p:nvPr/>
          </p:nvSpPr>
          <p:spPr bwMode="auto">
            <a:xfrm>
              <a:off x="1979902" y="5281682"/>
              <a:ext cx="4824346" cy="523582"/>
            </a:xfrm>
            <a:prstGeom prst="rect">
              <a:avLst/>
            </a:prstGeom>
            <a:solidFill>
              <a:srgbClr val="000000"/>
            </a:solidFill>
            <a:ln w="12700" algn="ctr">
              <a:solidFill>
                <a:srgbClr val="FFFFFF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GB" sz="1400" dirty="0">
                  <a:solidFill>
                    <a:schemeClr val="bg1"/>
                  </a:solidFill>
                  <a:latin typeface="Arial"/>
                  <a:cs typeface="Arial"/>
                </a:rPr>
                <a:t>Remitted depression: lower coupling during </a:t>
              </a:r>
            </a:p>
            <a:p>
              <a:pPr algn="ctr"/>
              <a:r>
                <a:rPr lang="en-GB" sz="1400" dirty="0">
                  <a:solidFill>
                    <a:schemeClr val="bg1"/>
                  </a:solidFill>
                  <a:latin typeface="Arial"/>
                  <a:cs typeface="Arial"/>
                </a:rPr>
                <a:t>self-blame (guilt</a:t>
              </a:r>
              <a:r>
                <a:rPr lang="en-GB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) </a:t>
              </a:r>
              <a:r>
                <a:rPr lang="en-GB" sz="1400" dirty="0">
                  <a:solidFill>
                    <a:schemeClr val="bg1"/>
                  </a:solidFill>
                  <a:latin typeface="Arial"/>
                  <a:cs typeface="Arial"/>
                </a:rPr>
                <a:t>versus </a:t>
              </a:r>
              <a:r>
                <a:rPr lang="en-GB" sz="1400" dirty="0" smtClean="0">
                  <a:solidFill>
                    <a:schemeClr val="bg1"/>
                  </a:solidFill>
                  <a:latin typeface="Arial"/>
                  <a:cs typeface="Arial"/>
                </a:rPr>
                <a:t>other</a:t>
              </a:r>
              <a:r>
                <a:rPr lang="en-GB" sz="1400" dirty="0">
                  <a:solidFill>
                    <a:schemeClr val="bg1"/>
                  </a:solidFill>
                  <a:latin typeface="Arial"/>
                  <a:cs typeface="Arial"/>
                </a:rPr>
                <a:t>-blame (indignation)</a:t>
              </a:r>
            </a:p>
          </p:txBody>
        </p:sp>
        <p:sp>
          <p:nvSpPr>
            <p:cNvPr id="62480" name="Rectangle 37"/>
            <p:cNvSpPr>
              <a:spLocks noChangeArrowheads="1"/>
            </p:cNvSpPr>
            <p:nvPr/>
          </p:nvSpPr>
          <p:spPr bwMode="auto">
            <a:xfrm>
              <a:off x="609891" y="3591607"/>
              <a:ext cx="1249284" cy="364519"/>
            </a:xfrm>
            <a:prstGeom prst="rect">
              <a:avLst/>
            </a:prstGeom>
            <a:solidFill>
              <a:srgbClr val="000000"/>
            </a:solidFill>
            <a:ln w="12700" algn="ctr">
              <a:solidFill>
                <a:srgbClr val="FFFFFF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1600">
                  <a:solidFill>
                    <a:schemeClr val="bg1"/>
                  </a:solidFill>
                  <a:latin typeface="Arial"/>
                  <a:cs typeface="Arial"/>
                </a:rPr>
                <a:t>Seed area</a:t>
              </a:r>
            </a:p>
          </p:txBody>
        </p:sp>
        <p:sp>
          <p:nvSpPr>
            <p:cNvPr id="62481" name="Arc 38"/>
            <p:cNvSpPr>
              <a:spLocks/>
            </p:cNvSpPr>
            <p:nvPr/>
          </p:nvSpPr>
          <p:spPr bwMode="auto">
            <a:xfrm rot="19469348">
              <a:off x="2995304" y="1629831"/>
              <a:ext cx="2675944" cy="2846564"/>
            </a:xfrm>
            <a:custGeom>
              <a:avLst/>
              <a:gdLst>
                <a:gd name="T0" fmla="*/ 0 w 23339"/>
                <a:gd name="T1" fmla="*/ 0 h 21600"/>
                <a:gd name="T2" fmla="*/ 10 w 23339"/>
                <a:gd name="T3" fmla="*/ 8 h 21600"/>
                <a:gd name="T4" fmla="*/ 1 w 23339"/>
                <a:gd name="T5" fmla="*/ 11 h 21600"/>
                <a:gd name="T6" fmla="*/ 0 60000 65536"/>
                <a:gd name="T7" fmla="*/ 0 60000 65536"/>
                <a:gd name="T8" fmla="*/ 0 60000 65536"/>
                <a:gd name="T9" fmla="*/ 0 w 23339"/>
                <a:gd name="T10" fmla="*/ 0 h 21600"/>
                <a:gd name="T11" fmla="*/ 23339 w 23339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3339" h="21600" fill="none" extrusionOk="0">
                  <a:moveTo>
                    <a:pt x="0" y="143"/>
                  </a:moveTo>
                  <a:cubicBezTo>
                    <a:pt x="824" y="47"/>
                    <a:pt x="1653" y="-1"/>
                    <a:pt x="2483" y="0"/>
                  </a:cubicBezTo>
                  <a:cubicBezTo>
                    <a:pt x="12248" y="0"/>
                    <a:pt x="20798" y="6551"/>
                    <a:pt x="23339" y="15980"/>
                  </a:cubicBezTo>
                </a:path>
                <a:path w="23339" h="21600" stroke="0" extrusionOk="0">
                  <a:moveTo>
                    <a:pt x="0" y="143"/>
                  </a:moveTo>
                  <a:cubicBezTo>
                    <a:pt x="824" y="47"/>
                    <a:pt x="1653" y="-1"/>
                    <a:pt x="2483" y="0"/>
                  </a:cubicBezTo>
                  <a:cubicBezTo>
                    <a:pt x="12248" y="0"/>
                    <a:pt x="20798" y="6551"/>
                    <a:pt x="23339" y="15980"/>
                  </a:cubicBezTo>
                  <a:lnTo>
                    <a:pt x="2483" y="21600"/>
                  </a:lnTo>
                  <a:close/>
                </a:path>
              </a:pathLst>
            </a:custGeom>
            <a:noFill/>
            <a:ln w="38100">
              <a:solidFill>
                <a:srgbClr val="FFFF0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62482" name="Oval 39"/>
            <p:cNvSpPr>
              <a:spLocks noChangeArrowheads="1"/>
            </p:cNvSpPr>
            <p:nvPr/>
          </p:nvSpPr>
          <p:spPr bwMode="auto">
            <a:xfrm>
              <a:off x="5533629" y="2812861"/>
              <a:ext cx="415918" cy="450678"/>
            </a:xfrm>
            <a:prstGeom prst="ellipse">
              <a:avLst/>
            </a:prstGeom>
            <a:noFill/>
            <a:ln w="38100" algn="ctr">
              <a:solidFill>
                <a:srgbClr val="00008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>
                <a:buFont typeface="Wingdings" pitchFamily="2" charset="2"/>
                <a:buNone/>
              </a:pPr>
              <a:endParaRPr lang="en-GB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62483" name="Oval 40"/>
            <p:cNvSpPr>
              <a:spLocks noChangeArrowheads="1"/>
            </p:cNvSpPr>
            <p:nvPr/>
          </p:nvSpPr>
          <p:spPr bwMode="auto">
            <a:xfrm>
              <a:off x="2273564" y="2766468"/>
              <a:ext cx="484728" cy="525239"/>
            </a:xfrm>
            <a:prstGeom prst="ellipse">
              <a:avLst/>
            </a:prstGeom>
            <a:noFill/>
            <a:ln w="38100" algn="ctr">
              <a:solidFill>
                <a:srgbClr val="000080"/>
              </a:solidFill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pPr>
                <a:buFont typeface="Wingdings" pitchFamily="2" charset="2"/>
                <a:buNone/>
              </a:pPr>
              <a:endParaRPr lang="en-GB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62484" name="Arc 41"/>
            <p:cNvSpPr>
              <a:spLocks/>
            </p:cNvSpPr>
            <p:nvPr/>
          </p:nvSpPr>
          <p:spPr bwMode="auto">
            <a:xfrm rot="8164229">
              <a:off x="2894383" y="1788894"/>
              <a:ext cx="2293667" cy="2752120"/>
            </a:xfrm>
            <a:custGeom>
              <a:avLst/>
              <a:gdLst>
                <a:gd name="T0" fmla="*/ 0 w 22161"/>
                <a:gd name="T1" fmla="*/ 0 h 21600"/>
                <a:gd name="T2" fmla="*/ 7 w 22161"/>
                <a:gd name="T3" fmla="*/ 8 h 21600"/>
                <a:gd name="T4" fmla="*/ 0 w 22161"/>
                <a:gd name="T5" fmla="*/ 10 h 21600"/>
                <a:gd name="T6" fmla="*/ 0 60000 65536"/>
                <a:gd name="T7" fmla="*/ 0 60000 65536"/>
                <a:gd name="T8" fmla="*/ 0 60000 65536"/>
                <a:gd name="T9" fmla="*/ 0 w 22161"/>
                <a:gd name="T10" fmla="*/ 0 h 21600"/>
                <a:gd name="T11" fmla="*/ 22161 w 22161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2161" h="21600" fill="none" extrusionOk="0">
                  <a:moveTo>
                    <a:pt x="-1" y="13"/>
                  </a:moveTo>
                  <a:cubicBezTo>
                    <a:pt x="254" y="4"/>
                    <a:pt x="509" y="-1"/>
                    <a:pt x="764" y="0"/>
                  </a:cubicBezTo>
                  <a:cubicBezTo>
                    <a:pt x="11551" y="0"/>
                    <a:pt x="20684" y="7958"/>
                    <a:pt x="22160" y="18644"/>
                  </a:cubicBezTo>
                </a:path>
                <a:path w="22161" h="21600" stroke="0" extrusionOk="0">
                  <a:moveTo>
                    <a:pt x="-1" y="13"/>
                  </a:moveTo>
                  <a:cubicBezTo>
                    <a:pt x="254" y="4"/>
                    <a:pt x="509" y="-1"/>
                    <a:pt x="764" y="0"/>
                  </a:cubicBezTo>
                  <a:cubicBezTo>
                    <a:pt x="11551" y="0"/>
                    <a:pt x="20684" y="7958"/>
                    <a:pt x="22160" y="18644"/>
                  </a:cubicBezTo>
                  <a:lnTo>
                    <a:pt x="764" y="21600"/>
                  </a:lnTo>
                  <a:close/>
                </a:path>
              </a:pathLst>
            </a:custGeom>
            <a:noFill/>
            <a:ln w="38100">
              <a:solidFill>
                <a:schemeClr val="bg1"/>
              </a:solidFill>
              <a:prstDash val="dash"/>
              <a:round/>
              <a:headEnd/>
              <a:tailEnd/>
            </a:ln>
          </p:spPr>
          <p:txBody>
            <a:bodyPr wrap="none" lIns="92075" tIns="46038" rIns="92075" bIns="46038" anchor="ctr"/>
            <a:lstStyle/>
            <a:p>
              <a:endParaRPr lang="en-US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62485" name="Text Box 42"/>
            <p:cNvSpPr txBox="1">
              <a:spLocks noChangeArrowheads="1"/>
            </p:cNvSpPr>
            <p:nvPr/>
          </p:nvSpPr>
          <p:spPr bwMode="auto">
            <a:xfrm>
              <a:off x="3779738" y="3339757"/>
              <a:ext cx="1061203" cy="523582"/>
            </a:xfrm>
            <a:prstGeom prst="rect">
              <a:avLst/>
            </a:prstGeom>
            <a:solidFill>
              <a:schemeClr val="bg1"/>
            </a:solidFill>
            <a:ln w="38100" algn="ctr">
              <a:noFill/>
              <a:miter lim="800000"/>
              <a:headEnd/>
              <a:tailEnd/>
            </a:ln>
          </p:spPr>
          <p:txBody>
            <a:bodyPr wrap="square" lIns="92075" tIns="46038" rIns="92075" bIns="46038">
              <a:spAutoFit/>
            </a:bodyPr>
            <a:lstStyle/>
            <a:p>
              <a:pPr algn="ctr" defTabSz="762000" eaLnBrk="0" hangingPunct="0"/>
              <a:r>
                <a:rPr lang="en-GB" sz="1400" dirty="0">
                  <a:latin typeface="Arial"/>
                  <a:cs typeface="Arial"/>
                </a:rPr>
                <a:t>remitted depression</a:t>
              </a:r>
            </a:p>
          </p:txBody>
        </p:sp>
        <p:sp>
          <p:nvSpPr>
            <p:cNvPr id="62486" name="Text Box 43"/>
            <p:cNvSpPr txBox="1">
              <a:spLocks noChangeArrowheads="1"/>
            </p:cNvSpPr>
            <p:nvPr/>
          </p:nvSpPr>
          <p:spPr bwMode="auto">
            <a:xfrm>
              <a:off x="3799617" y="2121932"/>
              <a:ext cx="813487" cy="482160"/>
            </a:xfrm>
            <a:prstGeom prst="rect">
              <a:avLst/>
            </a:prstGeom>
            <a:solidFill>
              <a:schemeClr val="tx2"/>
            </a:solidFill>
            <a:ln w="38100" algn="ctr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algn="ctr" defTabSz="762000" eaLnBrk="0" hangingPunct="0"/>
              <a:r>
                <a:rPr lang="en-GB" sz="1200" dirty="0">
                  <a:solidFill>
                    <a:schemeClr val="bg1"/>
                  </a:solidFill>
                  <a:latin typeface="Arial"/>
                  <a:cs typeface="Arial"/>
                </a:rPr>
                <a:t>control</a:t>
              </a:r>
            </a:p>
            <a:p>
              <a:pPr algn="ctr" defTabSz="762000" eaLnBrk="0" hangingPunct="0"/>
              <a:r>
                <a:rPr lang="en-GB" sz="1200" dirty="0">
                  <a:solidFill>
                    <a:schemeClr val="bg1"/>
                  </a:solidFill>
                  <a:latin typeface="Arial"/>
                  <a:cs typeface="Arial"/>
                </a:rPr>
                <a:t>group</a:t>
              </a:r>
            </a:p>
          </p:txBody>
        </p:sp>
        <p:sp>
          <p:nvSpPr>
            <p:cNvPr id="62488" name="Line 45"/>
            <p:cNvSpPr>
              <a:spLocks noChangeShapeType="1"/>
            </p:cNvSpPr>
            <p:nvPr/>
          </p:nvSpPr>
          <p:spPr bwMode="auto">
            <a:xfrm flipV="1">
              <a:off x="1857646" y="3140929"/>
              <a:ext cx="415918" cy="60145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lIns="92075" tIns="46038" rIns="92075" bIns="46038" anchor="ctr"/>
            <a:lstStyle/>
            <a:p>
              <a:endParaRPr lang="en-US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62471" name="Group 49"/>
          <p:cNvGrpSpPr>
            <a:grpSpLocks/>
          </p:cNvGrpSpPr>
          <p:nvPr/>
        </p:nvGrpSpPr>
        <p:grpSpPr bwMode="auto">
          <a:xfrm>
            <a:off x="710812" y="2663740"/>
            <a:ext cx="1564281" cy="493758"/>
            <a:chOff x="176" y="1781"/>
            <a:chExt cx="1023" cy="298"/>
          </a:xfrm>
        </p:grpSpPr>
        <p:sp>
          <p:nvSpPr>
            <p:cNvPr id="62475" name="AutoShape 50"/>
            <p:cNvSpPr>
              <a:spLocks noChangeArrowheads="1"/>
            </p:cNvSpPr>
            <p:nvPr/>
          </p:nvSpPr>
          <p:spPr bwMode="auto">
            <a:xfrm>
              <a:off x="428" y="1788"/>
              <a:ext cx="726" cy="291"/>
            </a:xfrm>
            <a:prstGeom prst="rightArrowCallout">
              <a:avLst>
                <a:gd name="adj1" fmla="val 25000"/>
                <a:gd name="adj2" fmla="val 25000"/>
                <a:gd name="adj3" fmla="val 33333"/>
                <a:gd name="adj4" fmla="val 66667"/>
              </a:avLst>
            </a:prstGeom>
            <a:solidFill>
              <a:schemeClr val="tx1">
                <a:alpha val="59999"/>
              </a:schemeClr>
            </a:solidFill>
            <a:ln w="9525" algn="ctr">
              <a:solidFill>
                <a:srgbClr val="000080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>
                <a:buFont typeface="Wingdings" pitchFamily="2" charset="2"/>
                <a:buNone/>
              </a:pPr>
              <a:endParaRPr lang="en-GB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62476" name="Rectangle 30"/>
            <p:cNvSpPr>
              <a:spLocks noChangeArrowheads="1"/>
            </p:cNvSpPr>
            <p:nvPr/>
          </p:nvSpPr>
          <p:spPr bwMode="auto">
            <a:xfrm>
              <a:off x="176" y="1781"/>
              <a:ext cx="102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buFont typeface="Wingdings" pitchFamily="2" charset="2"/>
                <a:buNone/>
              </a:pPr>
              <a:r>
                <a:rPr lang="en-GB" sz="1200">
                  <a:solidFill>
                    <a:schemeClr val="bg1"/>
                  </a:solidFill>
                  <a:latin typeface="Arial"/>
                  <a:cs typeface="Arial"/>
                </a:rPr>
                <a:t>Anterior </a:t>
              </a:r>
            </a:p>
            <a:p>
              <a:pPr algn="ctr">
                <a:buFont typeface="Wingdings" pitchFamily="2" charset="2"/>
                <a:buNone/>
              </a:pPr>
              <a:r>
                <a:rPr lang="en-GB" sz="1200">
                  <a:solidFill>
                    <a:schemeClr val="bg1"/>
                  </a:solidFill>
                  <a:latin typeface="Arial"/>
                  <a:cs typeface="Arial"/>
                </a:rPr>
                <a:t>Temporal</a:t>
              </a:r>
            </a:p>
          </p:txBody>
        </p:sp>
      </p:grpSp>
      <p:grpSp>
        <p:nvGrpSpPr>
          <p:cNvPr id="62472" name="Group 46"/>
          <p:cNvGrpSpPr>
            <a:grpSpLocks/>
          </p:cNvGrpSpPr>
          <p:nvPr/>
        </p:nvGrpSpPr>
        <p:grpSpPr bwMode="auto">
          <a:xfrm>
            <a:off x="6062701" y="2925531"/>
            <a:ext cx="547422" cy="1925324"/>
            <a:chOff x="4765" y="2087"/>
            <a:chExt cx="358" cy="1162"/>
          </a:xfrm>
        </p:grpSpPr>
        <p:sp>
          <p:nvSpPr>
            <p:cNvPr id="62473" name="AutoShape 47"/>
            <p:cNvSpPr>
              <a:spLocks noChangeArrowheads="1"/>
            </p:cNvSpPr>
            <p:nvPr/>
          </p:nvSpPr>
          <p:spPr bwMode="auto">
            <a:xfrm rot="14124016">
              <a:off x="4444" y="2408"/>
              <a:ext cx="969" cy="327"/>
            </a:xfrm>
            <a:prstGeom prst="rightArrowCallout">
              <a:avLst>
                <a:gd name="adj1" fmla="val 25000"/>
                <a:gd name="adj2" fmla="val 25000"/>
                <a:gd name="adj3" fmla="val 39624"/>
                <a:gd name="adj4" fmla="val 66667"/>
              </a:avLst>
            </a:prstGeom>
            <a:solidFill>
              <a:srgbClr val="000000">
                <a:alpha val="50195"/>
              </a:srgbClr>
            </a:solidFill>
            <a:ln w="9525" algn="ctr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buFont typeface="Wingdings" pitchFamily="2" charset="2"/>
                <a:buNone/>
              </a:pPr>
              <a:endParaRPr lang="en-GB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  <p:sp>
          <p:nvSpPr>
            <p:cNvPr id="62474" name="Rectangle 30"/>
            <p:cNvSpPr>
              <a:spLocks noChangeArrowheads="1"/>
            </p:cNvSpPr>
            <p:nvPr/>
          </p:nvSpPr>
          <p:spPr bwMode="auto">
            <a:xfrm rot="3418445">
              <a:off x="4513" y="2640"/>
              <a:ext cx="1023" cy="19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buFont typeface="Wingdings" pitchFamily="2" charset="2"/>
                <a:buNone/>
              </a:pPr>
              <a:r>
                <a:rPr lang="en-GB" sz="1200" dirty="0" err="1">
                  <a:solidFill>
                    <a:schemeClr val="bg1"/>
                  </a:solidFill>
                  <a:latin typeface="Arial"/>
                  <a:cs typeface="Arial"/>
                </a:rPr>
                <a:t>Subgenual</a:t>
              </a:r>
              <a:endParaRPr lang="en-GB" sz="1200" dirty="0">
                <a:solidFill>
                  <a:schemeClr val="bg1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95536" y="260648"/>
            <a:ext cx="85689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Optima"/>
                <a:cs typeface="Optima"/>
              </a:rPr>
              <a:t>Searching for an fMRI signature of depression vulnerability: Guilt</a:t>
            </a:r>
            <a:r>
              <a:rPr lang="en-US" sz="2000" dirty="0">
                <a:solidFill>
                  <a:schemeClr val="bg1"/>
                </a:solidFill>
                <a:latin typeface="Optima"/>
                <a:cs typeface="Optima"/>
              </a:rPr>
              <a:t>-selective functional decoupling in remitted major depression</a:t>
            </a:r>
          </a:p>
          <a:p>
            <a:endParaRPr lang="en-US" sz="2000" dirty="0">
              <a:latin typeface="Optima"/>
              <a:cs typeface="Optima"/>
            </a:endParaRPr>
          </a:p>
        </p:txBody>
      </p:sp>
      <p:sp>
        <p:nvSpPr>
          <p:cNvPr id="62465" name="Rectangle 64"/>
          <p:cNvSpPr>
            <a:spLocks noChangeArrowheads="1"/>
          </p:cNvSpPr>
          <p:nvPr/>
        </p:nvSpPr>
        <p:spPr bwMode="auto">
          <a:xfrm>
            <a:off x="1403648" y="6237312"/>
            <a:ext cx="7191527" cy="307777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defTabSz="762000"/>
            <a:r>
              <a:rPr lang="en-GB" sz="1400" dirty="0">
                <a:solidFill>
                  <a:srgbClr val="FFFFFF"/>
                </a:solidFill>
                <a:latin typeface="Optima"/>
                <a:cs typeface="Optima"/>
              </a:rPr>
              <a:t>S. Green, M. </a:t>
            </a:r>
            <a:r>
              <a:rPr lang="en-GB" sz="1400" dirty="0" err="1">
                <a:solidFill>
                  <a:srgbClr val="FFFFFF"/>
                </a:solidFill>
                <a:latin typeface="Optima"/>
                <a:cs typeface="Optima"/>
              </a:rPr>
              <a:t>Lambon</a:t>
            </a:r>
            <a:r>
              <a:rPr lang="en-GB" sz="1400" dirty="0">
                <a:solidFill>
                  <a:srgbClr val="FFFFFF"/>
                </a:solidFill>
                <a:latin typeface="Optima"/>
                <a:cs typeface="Optima"/>
              </a:rPr>
              <a:t> Ralph, J. Moll, J.W. </a:t>
            </a:r>
            <a:r>
              <a:rPr lang="en-GB" sz="1400" dirty="0" err="1">
                <a:solidFill>
                  <a:srgbClr val="FFFFFF"/>
                </a:solidFill>
                <a:latin typeface="Optima"/>
                <a:cs typeface="Optima"/>
              </a:rPr>
              <a:t>Deakin</a:t>
            </a:r>
            <a:r>
              <a:rPr lang="en-GB" sz="1400" dirty="0">
                <a:solidFill>
                  <a:srgbClr val="FFFFFF"/>
                </a:solidFill>
                <a:latin typeface="Optima"/>
                <a:cs typeface="Optima"/>
              </a:rPr>
              <a:t>, R. Zahn</a:t>
            </a:r>
            <a:r>
              <a:rPr lang="en-US" sz="1400" dirty="0">
                <a:solidFill>
                  <a:srgbClr val="FFFFFF"/>
                </a:solidFill>
                <a:latin typeface="Optima"/>
                <a:cs typeface="Optima"/>
              </a:rPr>
              <a:t>. </a:t>
            </a:r>
            <a:r>
              <a:rPr lang="en-US" sz="1400" i="1" dirty="0">
                <a:solidFill>
                  <a:srgbClr val="FFFF00"/>
                </a:solidFill>
                <a:latin typeface="Optima"/>
                <a:cs typeface="Optima"/>
              </a:rPr>
              <a:t>Arch. Gen. </a:t>
            </a:r>
            <a:r>
              <a:rPr lang="en-US" sz="1400" i="1" dirty="0" smtClean="0">
                <a:solidFill>
                  <a:srgbClr val="FFFF00"/>
                </a:solidFill>
                <a:latin typeface="Optima"/>
                <a:cs typeface="Optima"/>
              </a:rPr>
              <a:t>Psychiatry, 2012</a:t>
            </a:r>
            <a:endParaRPr lang="en-GB" sz="1400" i="1" dirty="0">
              <a:solidFill>
                <a:srgbClr val="FFFF00"/>
              </a:solidFill>
              <a:latin typeface="Optima"/>
              <a:cs typeface="Optima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07704" y="4437112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i="1" dirty="0">
                <a:solidFill>
                  <a:srgbClr val="FFFFFF"/>
                </a:solidFill>
                <a:latin typeface="Optima"/>
                <a:cs typeface="Optima"/>
              </a:rPr>
              <a:t>“You act dishonestly towards your best friend”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5525302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2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2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2465" grpId="0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878" y="1069976"/>
            <a:ext cx="3070578" cy="447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4274" name="Rectangle 5"/>
          <p:cNvSpPr txBox="1">
            <a:spLocks noChangeArrowheads="1"/>
          </p:cNvSpPr>
          <p:nvPr/>
        </p:nvSpPr>
        <p:spPr bwMode="auto">
          <a:xfrm>
            <a:off x="91723" y="34926"/>
            <a:ext cx="8988778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defTabSz="762000">
              <a:defRPr/>
            </a:pPr>
            <a:r>
              <a:rPr lang="en-US" sz="2400" dirty="0">
                <a:solidFill>
                  <a:srgbClr val="FFFFFF"/>
                </a:solidFill>
                <a:latin typeface="Optima"/>
                <a:ea typeface="+mn-ea"/>
                <a:cs typeface="Optima"/>
              </a:rPr>
              <a:t>Self-blame-selective functional connectivity in remitted MDD</a:t>
            </a:r>
            <a:endParaRPr lang="en-US" sz="4000" dirty="0">
              <a:solidFill>
                <a:srgbClr val="FFFFFF"/>
              </a:solidFill>
              <a:latin typeface="Optima"/>
              <a:ea typeface="+mn-ea"/>
              <a:cs typeface="Optima"/>
            </a:endParaRPr>
          </a:p>
        </p:txBody>
      </p:sp>
      <p:sp>
        <p:nvSpPr>
          <p:cNvPr id="51203" name="Rectangle 94"/>
          <p:cNvSpPr>
            <a:spLocks noChangeArrowheads="1"/>
          </p:cNvSpPr>
          <p:nvPr/>
        </p:nvSpPr>
        <p:spPr bwMode="auto">
          <a:xfrm>
            <a:off x="273146" y="5779314"/>
            <a:ext cx="1846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algn="ctr">
              <a:buFont typeface="Wingdings" charset="0"/>
              <a:buNone/>
            </a:pPr>
            <a:endParaRPr lang="en-GB" sz="3000">
              <a:solidFill>
                <a:srgbClr val="FFFFFF"/>
              </a:solidFill>
              <a:latin typeface="Optima"/>
              <a:cs typeface="Optima"/>
            </a:endParaRPr>
          </a:p>
        </p:txBody>
      </p:sp>
      <p:sp>
        <p:nvSpPr>
          <p:cNvPr id="88069" name="TextBox 37"/>
          <p:cNvSpPr txBox="1">
            <a:spLocks noChangeArrowheads="1"/>
          </p:cNvSpPr>
          <p:nvPr/>
        </p:nvSpPr>
        <p:spPr bwMode="auto">
          <a:xfrm>
            <a:off x="760590" y="604838"/>
            <a:ext cx="83834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1pPr>
            <a:lvl2pPr>
              <a:defRPr sz="28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3pPr>
            <a:lvl4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4pPr>
            <a:lvl5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5pPr>
            <a:lvl6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6pPr>
            <a:lvl7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7pPr>
            <a:lvl8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8pPr>
            <a:lvl9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 b="0" i="1" dirty="0" smtClean="0">
                <a:latin typeface="Optima"/>
                <a:cs typeface="Optima"/>
              </a:rPr>
              <a:t>Does </a:t>
            </a:r>
            <a:r>
              <a:rPr lang="en-GB" sz="2000" b="0" i="1" dirty="0">
                <a:latin typeface="Optima"/>
                <a:cs typeface="Optima"/>
              </a:rPr>
              <a:t>subgenual-ATL </a:t>
            </a:r>
            <a:r>
              <a:rPr lang="en-GB" sz="2000" b="0" i="1" dirty="0" err="1">
                <a:latin typeface="Optima"/>
                <a:cs typeface="Optima"/>
              </a:rPr>
              <a:t>connectivty</a:t>
            </a:r>
            <a:r>
              <a:rPr lang="en-GB" sz="2000" b="0" i="1" dirty="0">
                <a:latin typeface="Optima"/>
                <a:cs typeface="Optima"/>
              </a:rPr>
              <a:t> predict recurrence?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23528" y="6165304"/>
            <a:ext cx="4176464" cy="46166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3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1pPr>
            <a:lvl2pPr>
              <a:defRPr sz="28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3pPr>
            <a:lvl4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4pPr>
            <a:lvl5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5pPr>
            <a:lvl6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6pPr>
            <a:lvl7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7pPr>
            <a:lvl8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8pPr>
            <a:lvl9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 b="0" dirty="0">
                <a:latin typeface="Optima"/>
                <a:cs typeface="Optima"/>
              </a:rPr>
              <a:t>Self-blaming vs. Other-blaming emotions</a:t>
            </a:r>
          </a:p>
          <a:p>
            <a:pPr eaLnBrk="1" hangingPunct="1"/>
            <a:r>
              <a:rPr lang="en-GB" sz="1200" b="0" dirty="0">
                <a:latin typeface="Optima"/>
                <a:cs typeface="Optima"/>
              </a:rPr>
              <a:t>all patients medication-</a:t>
            </a:r>
            <a:r>
              <a:rPr lang="en-GB" sz="1200" b="0" dirty="0" smtClean="0">
                <a:latin typeface="Optima"/>
                <a:cs typeface="Optima"/>
              </a:rPr>
              <a:t>free (FWE-</a:t>
            </a:r>
            <a:r>
              <a:rPr lang="en-GB" sz="1200" b="0" dirty="0" err="1" smtClean="0">
                <a:latin typeface="Optima"/>
                <a:cs typeface="Optima"/>
              </a:rPr>
              <a:t>corr</a:t>
            </a:r>
            <a:r>
              <a:rPr lang="en-GB" sz="1200" b="0" dirty="0" smtClean="0">
                <a:latin typeface="Optima"/>
                <a:cs typeface="Optima"/>
              </a:rPr>
              <a:t>, P</a:t>
            </a:r>
            <a:r>
              <a:rPr lang="en-GB" sz="1200" b="0" dirty="0">
                <a:latin typeface="Optima"/>
                <a:cs typeface="Optima"/>
              </a:rPr>
              <a:t>&lt;.</a:t>
            </a:r>
            <a:r>
              <a:rPr lang="en-GB" sz="1200" b="0" dirty="0" smtClean="0">
                <a:latin typeface="Optima"/>
                <a:cs typeface="Optima"/>
              </a:rPr>
              <a:t>05, a priori SGC)</a:t>
            </a:r>
            <a:endParaRPr lang="en-GB" sz="1200" b="0" dirty="0">
              <a:latin typeface="Optima"/>
              <a:cs typeface="Optima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34" y="4002089"/>
            <a:ext cx="3625144" cy="200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422" y="1560062"/>
            <a:ext cx="1693298" cy="237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23528" y="1268760"/>
            <a:ext cx="141659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1pPr>
            <a:lvl2pPr>
              <a:defRPr sz="28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3pPr>
            <a:lvl4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4pPr>
            <a:lvl5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5pPr>
            <a:lvl6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6pPr>
            <a:lvl7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7pPr>
            <a:lvl8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8pPr>
            <a:lvl9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 b="0" dirty="0" err="1">
                <a:latin typeface="Optima"/>
                <a:cs typeface="Optima"/>
              </a:rPr>
              <a:t>Ongur</a:t>
            </a:r>
            <a:r>
              <a:rPr lang="en-GB" sz="1200" b="0" dirty="0">
                <a:latin typeface="Optima"/>
                <a:cs typeface="Optima"/>
              </a:rPr>
              <a:t> et al., 2003</a:t>
            </a:r>
          </a:p>
        </p:txBody>
      </p:sp>
      <p:cxnSp>
        <p:nvCxnSpPr>
          <p:cNvPr id="14" name="Straight Arrow Connector 13"/>
          <p:cNvCxnSpPr>
            <a:cxnSpLocks noChangeShapeType="1"/>
            <a:stCxn id="23" idx="2"/>
          </p:cNvCxnSpPr>
          <p:nvPr/>
        </p:nvCxnSpPr>
        <p:spPr bwMode="auto">
          <a:xfrm flipH="1">
            <a:off x="1996723" y="3614739"/>
            <a:ext cx="1504244" cy="644525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21" name="Straight Arrow Connector 20"/>
          <p:cNvCxnSpPr>
            <a:cxnSpLocks noChangeShapeType="1"/>
            <a:stCxn id="25" idx="1"/>
          </p:cNvCxnSpPr>
          <p:nvPr/>
        </p:nvCxnSpPr>
        <p:spPr bwMode="auto">
          <a:xfrm flipH="1" flipV="1">
            <a:off x="984956" y="4770438"/>
            <a:ext cx="1244599" cy="1102371"/>
          </a:xfrm>
          <a:prstGeom prst="straightConnector1">
            <a:avLst/>
          </a:prstGeom>
          <a:noFill/>
          <a:ln w="25400">
            <a:solidFill>
              <a:schemeClr val="bg1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2496256" y="2782888"/>
            <a:ext cx="2008011" cy="8318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1pPr>
            <a:lvl2pPr>
              <a:defRPr sz="28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3pPr>
            <a:lvl4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4pPr>
            <a:lvl5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5pPr>
            <a:lvl6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6pPr>
            <a:lvl7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7pPr>
            <a:lvl8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8pPr>
            <a:lvl9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 b="0">
                <a:latin typeface="Optima"/>
                <a:cs typeface="Optima"/>
              </a:rPr>
              <a:t>Lower connectivity in individuals with high self-contempt bias irrespective of recurrence risk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2229555" y="5641976"/>
            <a:ext cx="2417234" cy="4616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defRPr sz="3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1pPr>
            <a:lvl2pPr>
              <a:defRPr sz="28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3pPr>
            <a:lvl4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4pPr>
            <a:lvl5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5pPr>
            <a:lvl6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6pPr>
            <a:lvl7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7pPr>
            <a:lvl8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8pPr>
            <a:lvl9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GB" sz="1200" b="0">
                <a:latin typeface="Optima"/>
                <a:cs typeface="Optima"/>
              </a:rPr>
              <a:t>Higher connectivity in recurring MDD</a:t>
            </a:r>
          </a:p>
        </p:txBody>
      </p:sp>
      <p:sp>
        <p:nvSpPr>
          <p:cNvPr id="88078" name="Rectangle 7"/>
          <p:cNvSpPr>
            <a:spLocks noChangeArrowheads="1"/>
          </p:cNvSpPr>
          <p:nvPr/>
        </p:nvSpPr>
        <p:spPr bwMode="auto">
          <a:xfrm>
            <a:off x="4572000" y="6244735"/>
            <a:ext cx="4572000" cy="4623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3810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2075" tIns="46038" rIns="92075" bIns="46038" anchor="ctr">
            <a:spAutoFit/>
          </a:bodyPr>
          <a:lstStyle/>
          <a:p>
            <a:pPr defTabSz="762000" eaLnBrk="1" hangingPunct="1"/>
            <a:r>
              <a:rPr lang="en-GB" sz="1200" i="1" dirty="0" err="1">
                <a:solidFill>
                  <a:srgbClr val="FFFFFF"/>
                </a:solidFill>
                <a:latin typeface="Optima"/>
                <a:cs typeface="Optima"/>
              </a:rPr>
              <a:t>Lythe</a:t>
            </a:r>
            <a:r>
              <a:rPr lang="en-GB" sz="1200" i="1" dirty="0">
                <a:solidFill>
                  <a:srgbClr val="FFFFFF"/>
                </a:solidFill>
                <a:latin typeface="Optima"/>
                <a:cs typeface="Optima"/>
              </a:rPr>
              <a:t> K., Moll J., </a:t>
            </a:r>
            <a:r>
              <a:rPr lang="en-GB" sz="1200" i="1" dirty="0" err="1">
                <a:solidFill>
                  <a:srgbClr val="FFFFFF"/>
                </a:solidFill>
                <a:latin typeface="Optima"/>
                <a:cs typeface="Optima"/>
              </a:rPr>
              <a:t>Gethin</a:t>
            </a:r>
            <a:r>
              <a:rPr lang="en-GB" sz="1200" i="1" dirty="0">
                <a:solidFill>
                  <a:srgbClr val="FFFFFF"/>
                </a:solidFill>
                <a:latin typeface="Optima"/>
                <a:cs typeface="Optima"/>
              </a:rPr>
              <a:t> J., Workman C., Green S., </a:t>
            </a:r>
            <a:r>
              <a:rPr lang="en-GB" sz="1200" i="1" dirty="0" err="1">
                <a:solidFill>
                  <a:srgbClr val="FFFFFF"/>
                </a:solidFill>
                <a:latin typeface="Optima"/>
                <a:cs typeface="Optima"/>
              </a:rPr>
              <a:t>Lambon</a:t>
            </a:r>
            <a:r>
              <a:rPr lang="en-GB" sz="1200" i="1" dirty="0">
                <a:solidFill>
                  <a:srgbClr val="FFFFFF"/>
                </a:solidFill>
                <a:latin typeface="Optima"/>
                <a:cs typeface="Optima"/>
              </a:rPr>
              <a:t> Ralph, M., </a:t>
            </a:r>
            <a:r>
              <a:rPr lang="en-GB" sz="1200" i="1" dirty="0" err="1">
                <a:solidFill>
                  <a:srgbClr val="FFFFFF"/>
                </a:solidFill>
                <a:latin typeface="Optima"/>
                <a:cs typeface="Optima"/>
              </a:rPr>
              <a:t>Deakin</a:t>
            </a:r>
            <a:r>
              <a:rPr lang="en-GB" sz="1200" i="1" dirty="0">
                <a:solidFill>
                  <a:srgbClr val="FFFFFF"/>
                </a:solidFill>
                <a:latin typeface="Optima"/>
                <a:cs typeface="Optima"/>
              </a:rPr>
              <a:t> J., Zahn R. </a:t>
            </a:r>
            <a:r>
              <a:rPr lang="de-DE" sz="1200" i="1" dirty="0">
                <a:solidFill>
                  <a:srgbClr val="FFFF00"/>
                </a:solidFill>
                <a:latin typeface="Optima"/>
                <a:cs typeface="Optima"/>
              </a:rPr>
              <a:t>JAMA </a:t>
            </a:r>
            <a:r>
              <a:rPr lang="de-DE" sz="1200" i="1" dirty="0" err="1">
                <a:solidFill>
                  <a:srgbClr val="FFFF00"/>
                </a:solidFill>
                <a:latin typeface="Optima"/>
                <a:cs typeface="Optima"/>
              </a:rPr>
              <a:t>Psychiatry</a:t>
            </a:r>
            <a:r>
              <a:rPr lang="de-DE" sz="1200" i="1" dirty="0">
                <a:solidFill>
                  <a:srgbClr val="FFFF00"/>
                </a:solidFill>
                <a:latin typeface="Optima"/>
                <a:cs typeface="Optima"/>
              </a:rPr>
              <a:t> (2015)</a:t>
            </a:r>
            <a:r>
              <a:rPr lang="en-US" sz="1200" i="1" dirty="0">
                <a:solidFill>
                  <a:srgbClr val="FFFF00"/>
                </a:solidFill>
                <a:latin typeface="Optima"/>
                <a:cs typeface="Optima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71" y="1019175"/>
            <a:ext cx="5040489" cy="503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2267744" y="5373216"/>
            <a:ext cx="299338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1pPr>
            <a:lvl2pPr>
              <a:defRPr sz="28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3pPr>
            <a:lvl4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4pPr>
            <a:lvl5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5pPr>
            <a:lvl6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6pPr>
            <a:lvl7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7pPr>
            <a:lvl8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8pPr>
            <a:lvl9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1600" b="0" dirty="0">
                <a:latin typeface="Optima"/>
                <a:cs typeface="Optima"/>
              </a:rPr>
              <a:t>Machine Learning-based prediction: 75% accurate</a:t>
            </a:r>
          </a:p>
        </p:txBody>
      </p:sp>
    </p:spTree>
    <p:extLst>
      <p:ext uri="{BB962C8B-B14F-4D97-AF65-F5344CB8AC3E}">
        <p14:creationId xmlns:p14="http://schemas.microsoft.com/office/powerpoint/2010/main" val="30059827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3" grpId="0"/>
      <p:bldP spid="9" grpId="0" animBg="1"/>
      <p:bldP spid="12" grpId="0"/>
      <p:bldP spid="23" grpId="0" animBg="1"/>
      <p:bldP spid="25" grpId="0" animBg="1"/>
      <p:bldP spid="4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Box 12"/>
          <p:cNvSpPr txBox="1">
            <a:spLocks noChangeArrowheads="1"/>
          </p:cNvSpPr>
          <p:nvPr/>
        </p:nvSpPr>
        <p:spPr bwMode="auto">
          <a:xfrm>
            <a:off x="124178" y="692150"/>
            <a:ext cx="8923867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1pPr>
            <a:lvl2pPr>
              <a:defRPr sz="28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2pPr>
            <a:lvl3pPr>
              <a:defRPr sz="24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3pPr>
            <a:lvl4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4pPr>
            <a:lvl5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5pPr>
            <a:lvl6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6pPr>
            <a:lvl7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7pPr>
            <a:lvl8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8pPr>
            <a:lvl9pPr>
              <a:defRPr sz="2000" b="1">
                <a:solidFill>
                  <a:srgbClr val="FFFFFF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US" sz="1600" b="0" dirty="0">
                <a:latin typeface="Optima"/>
                <a:cs typeface="Optima"/>
              </a:rPr>
              <a:t>Controlled, double-blind, technical proof-of-concept trial in major depressive disorder</a:t>
            </a:r>
            <a:endParaRPr lang="pt-BR" sz="1600" b="0" dirty="0">
              <a:latin typeface="Optima"/>
              <a:cs typeface="Optima"/>
            </a:endParaRPr>
          </a:p>
        </p:txBody>
      </p:sp>
      <p:sp>
        <p:nvSpPr>
          <p:cNvPr id="31747" name="Text Box 5"/>
          <p:cNvSpPr txBox="1">
            <a:spLocks noChangeArrowheads="1"/>
          </p:cNvSpPr>
          <p:nvPr/>
        </p:nvSpPr>
        <p:spPr bwMode="auto">
          <a:xfrm>
            <a:off x="91723" y="103189"/>
            <a:ext cx="8897055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 defTabSz="762000">
              <a:lnSpc>
                <a:spcPct val="150000"/>
              </a:lnSpc>
              <a:defRPr/>
            </a:pPr>
            <a:r>
              <a:rPr lang="en-GB" sz="2000" dirty="0" smtClean="0">
                <a:solidFill>
                  <a:srgbClr val="FFFFFF"/>
                </a:solidFill>
                <a:latin typeface="Optima"/>
                <a:ea typeface="+mn-ea"/>
                <a:cs typeface="Optima"/>
                <a:sym typeface="Wingdings" pitchFamily="2" charset="2"/>
              </a:rPr>
              <a:t>Blame </a:t>
            </a:r>
            <a:r>
              <a:rPr lang="en-GB" sz="2000" dirty="0">
                <a:solidFill>
                  <a:srgbClr val="FFFFFF"/>
                </a:solidFill>
                <a:latin typeface="Optima"/>
                <a:ea typeface="+mn-ea"/>
                <a:cs typeface="Optima"/>
                <a:sym typeface="Wingdings" pitchFamily="2" charset="2"/>
              </a:rPr>
              <a:t>rebalance neurofeedback: proof-of-concept trial</a:t>
            </a:r>
            <a:endParaRPr lang="pt-BR" sz="2000" dirty="0">
              <a:solidFill>
                <a:srgbClr val="FFFFFF"/>
              </a:solidFill>
              <a:latin typeface="Optima"/>
              <a:ea typeface="+mn-ea"/>
              <a:cs typeface="Optima"/>
              <a:sym typeface="Wingdings" pitchFamily="2" charset="2"/>
            </a:endParaRPr>
          </a:p>
        </p:txBody>
      </p:sp>
      <p:sp>
        <p:nvSpPr>
          <p:cNvPr id="92165" name="Rectangle 2"/>
          <p:cNvSpPr>
            <a:spLocks noChangeArrowheads="1"/>
          </p:cNvSpPr>
          <p:nvPr/>
        </p:nvSpPr>
        <p:spPr bwMode="auto">
          <a:xfrm>
            <a:off x="0" y="-184666"/>
            <a:ext cx="18466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endParaRPr lang="en-GB">
              <a:latin typeface="Optima"/>
              <a:cs typeface="Optima"/>
            </a:endParaRPr>
          </a:p>
        </p:txBody>
      </p:sp>
      <p:sp>
        <p:nvSpPr>
          <p:cNvPr id="92166" name="Rectangle 18"/>
          <p:cNvSpPr>
            <a:spLocks noChangeArrowheads="1"/>
          </p:cNvSpPr>
          <p:nvPr/>
        </p:nvSpPr>
        <p:spPr bwMode="auto">
          <a:xfrm>
            <a:off x="323528" y="5589240"/>
            <a:ext cx="3960665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eaLnBrk="1" hangingPunct="1"/>
            <a:r>
              <a:rPr lang="pt-BR" sz="1100" dirty="0" err="1" smtClean="0">
                <a:solidFill>
                  <a:srgbClr val="FFFF00"/>
                </a:solidFill>
                <a:latin typeface="Optima"/>
                <a:cs typeface="Optima"/>
              </a:rPr>
              <a:t>Zahn</a:t>
            </a:r>
            <a:r>
              <a:rPr lang="pt-BR" sz="1100" dirty="0" smtClean="0">
                <a:solidFill>
                  <a:srgbClr val="FFFF00"/>
                </a:solidFill>
                <a:latin typeface="Optima"/>
                <a:cs typeface="Optima"/>
              </a:rPr>
              <a:t> </a:t>
            </a:r>
            <a:r>
              <a:rPr lang="pt-BR" sz="1100" dirty="0">
                <a:solidFill>
                  <a:srgbClr val="FFFF00"/>
                </a:solidFill>
                <a:latin typeface="Optima"/>
                <a:cs typeface="Optima"/>
              </a:rPr>
              <a:t>&amp; Moll: </a:t>
            </a:r>
            <a:r>
              <a:rPr lang="pt-BR" sz="1100" dirty="0" err="1">
                <a:solidFill>
                  <a:srgbClr val="FFFF00"/>
                </a:solidFill>
                <a:latin typeface="Optima"/>
                <a:cs typeface="Optima"/>
              </a:rPr>
              <a:t>http</a:t>
            </a:r>
            <a:r>
              <a:rPr lang="pt-BR" sz="1100" dirty="0">
                <a:solidFill>
                  <a:srgbClr val="FFFF00"/>
                </a:solidFill>
                <a:latin typeface="Optima"/>
                <a:cs typeface="Optima"/>
              </a:rPr>
              <a:t>://</a:t>
            </a:r>
            <a:r>
              <a:rPr lang="pt-BR" sz="1100" dirty="0" err="1">
                <a:solidFill>
                  <a:srgbClr val="FFFF00"/>
                </a:solidFill>
                <a:latin typeface="Optima"/>
                <a:cs typeface="Optima"/>
              </a:rPr>
              <a:t>clinicaltrials.gov</a:t>
            </a:r>
            <a:r>
              <a:rPr lang="pt-BR" sz="1100" dirty="0">
                <a:solidFill>
                  <a:srgbClr val="FFFF00"/>
                </a:solidFill>
                <a:latin typeface="Optima"/>
                <a:cs typeface="Optima"/>
              </a:rPr>
              <a:t>/ct2/show/</a:t>
            </a:r>
            <a:r>
              <a:rPr lang="pt-BR" sz="1100" dirty="0" smtClean="0">
                <a:solidFill>
                  <a:srgbClr val="FFFF00"/>
                </a:solidFill>
                <a:latin typeface="Optima"/>
                <a:cs typeface="Optima"/>
              </a:rPr>
              <a:t>NCT01920490</a:t>
            </a:r>
            <a:endParaRPr lang="pt-BR" sz="1100" dirty="0">
              <a:solidFill>
                <a:srgbClr val="FFFF00"/>
              </a:solidFill>
              <a:latin typeface="Optima"/>
              <a:cs typeface="Optima"/>
            </a:endParaRPr>
          </a:p>
        </p:txBody>
      </p:sp>
      <p:sp>
        <p:nvSpPr>
          <p:cNvPr id="92169" name="Rectangle 1"/>
          <p:cNvSpPr>
            <a:spLocks noChangeArrowheads="1"/>
          </p:cNvSpPr>
          <p:nvPr/>
        </p:nvSpPr>
        <p:spPr bwMode="auto">
          <a:xfrm>
            <a:off x="251520" y="6021288"/>
            <a:ext cx="8424936" cy="55399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>
            <a:spAutoFit/>
          </a:bodyPr>
          <a:lstStyle/>
          <a:p>
            <a:pPr defTabSz="762000" eaLnBrk="1" hangingPunct="1"/>
            <a:r>
              <a:rPr lang="en-GB" sz="1600" i="1" dirty="0" smtClean="0">
                <a:solidFill>
                  <a:srgbClr val="FFFFFF"/>
                </a:solidFill>
                <a:latin typeface="Optima"/>
                <a:cs typeface="Optima"/>
              </a:rPr>
              <a:t>Undergoing RCT in remitted MDD patients </a:t>
            </a:r>
          </a:p>
          <a:p>
            <a:pPr defTabSz="762000" eaLnBrk="1" hangingPunct="1"/>
            <a:r>
              <a:rPr lang="en-GB" sz="1400" i="1" dirty="0" smtClean="0">
                <a:solidFill>
                  <a:srgbClr val="FFFFFF"/>
                </a:solidFill>
                <a:latin typeface="Optima"/>
                <a:cs typeface="Optima"/>
              </a:rPr>
              <a:t>(PI: Roland Zahn, PhD project: </a:t>
            </a:r>
            <a:r>
              <a:rPr lang="en-GB" sz="1400" i="1" dirty="0" err="1" smtClean="0">
                <a:solidFill>
                  <a:srgbClr val="FFFFFF"/>
                </a:solidFill>
                <a:latin typeface="Optima"/>
                <a:cs typeface="Optima"/>
              </a:rPr>
              <a:t>Tanja</a:t>
            </a:r>
            <a:r>
              <a:rPr lang="en-GB" sz="1400" i="1" dirty="0" smtClean="0">
                <a:solidFill>
                  <a:srgbClr val="FFFFFF"/>
                </a:solidFill>
                <a:latin typeface="Optima"/>
                <a:cs typeface="Optima"/>
              </a:rPr>
              <a:t> </a:t>
            </a:r>
            <a:r>
              <a:rPr lang="en-GB" sz="1400" i="1" dirty="0" err="1" smtClean="0">
                <a:solidFill>
                  <a:srgbClr val="FFFFFF"/>
                </a:solidFill>
                <a:latin typeface="Optima"/>
                <a:cs typeface="Optima"/>
              </a:rPr>
              <a:t>Jaeckle</a:t>
            </a:r>
            <a:r>
              <a:rPr lang="en-GB" sz="1400" i="1" dirty="0" smtClean="0">
                <a:solidFill>
                  <a:srgbClr val="FFFFFF"/>
                </a:solidFill>
                <a:latin typeface="Optima"/>
                <a:cs typeface="Optima"/>
              </a:rPr>
              <a:t>)</a:t>
            </a:r>
            <a:endParaRPr lang="en-GB" sz="1400" i="1" dirty="0">
              <a:solidFill>
                <a:srgbClr val="FFFFFF"/>
              </a:solidFill>
              <a:latin typeface="Optima"/>
              <a:cs typeface="Optima"/>
            </a:endParaRPr>
          </a:p>
        </p:txBody>
      </p:sp>
      <p:pic>
        <p:nvPicPr>
          <p:cNvPr id="92170" name="Picture 2" descr="COHEN_EFFECT_correctedfgrantv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96752"/>
            <a:ext cx="3871758" cy="4291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5949280"/>
            <a:ext cx="1633392" cy="747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64288" y="5949280"/>
            <a:ext cx="1800200" cy="7277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4"/>
          <p:cNvGrpSpPr/>
          <p:nvPr/>
        </p:nvGrpSpPr>
        <p:grpSpPr>
          <a:xfrm>
            <a:off x="4269857" y="1268413"/>
            <a:ext cx="4449223" cy="4371976"/>
            <a:chOff x="4269857" y="1268413"/>
            <a:chExt cx="4449223" cy="4371976"/>
          </a:xfrm>
        </p:grpSpPr>
        <p:sp>
          <p:nvSpPr>
            <p:cNvPr id="92179" name="Rectangle 30"/>
            <p:cNvSpPr>
              <a:spLocks noChangeArrowheads="1"/>
            </p:cNvSpPr>
            <p:nvPr/>
          </p:nvSpPr>
          <p:spPr bwMode="auto">
            <a:xfrm>
              <a:off x="4283968" y="1527178"/>
              <a:ext cx="1443567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>
              <a:spAutoFit/>
            </a:bodyPr>
            <a:lstStyle/>
            <a:p>
              <a:pPr algn="ctr">
                <a:buFont typeface="Wingdings" charset="0"/>
                <a:buNone/>
              </a:pPr>
              <a:r>
                <a:rPr lang="en-GB" sz="1200" dirty="0">
                  <a:solidFill>
                    <a:schemeClr val="bg1"/>
                  </a:solidFill>
                  <a:latin typeface="Optima"/>
                  <a:cs typeface="Optima"/>
                </a:rPr>
                <a:t>Anterior </a:t>
              </a:r>
            </a:p>
            <a:p>
              <a:pPr algn="ctr">
                <a:buFont typeface="Wingdings" charset="0"/>
                <a:buNone/>
              </a:pPr>
              <a:r>
                <a:rPr lang="en-GB" sz="1200" dirty="0">
                  <a:solidFill>
                    <a:schemeClr val="bg1"/>
                  </a:solidFill>
                  <a:latin typeface="Optima"/>
                  <a:cs typeface="Optima"/>
                </a:rPr>
                <a:t>Temporal</a:t>
              </a:r>
            </a:p>
          </p:txBody>
        </p:sp>
        <p:grpSp>
          <p:nvGrpSpPr>
            <p:cNvPr id="4" name="Group 3"/>
            <p:cNvGrpSpPr/>
            <p:nvPr/>
          </p:nvGrpSpPr>
          <p:grpSpPr>
            <a:xfrm>
              <a:off x="4269857" y="1268413"/>
              <a:ext cx="4449223" cy="4371976"/>
              <a:chOff x="4269857" y="1268413"/>
              <a:chExt cx="4449223" cy="4371976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4666420" y="1268413"/>
                <a:ext cx="4052660" cy="4371976"/>
                <a:chOff x="4644008" y="1268413"/>
                <a:chExt cx="4052660" cy="4371976"/>
              </a:xfrm>
            </p:grpSpPr>
            <p:pic>
              <p:nvPicPr>
                <p:cNvPr id="92167" name="Picture 2"/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571545" y="4213225"/>
                  <a:ext cx="1096433" cy="1422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168" name="Picture 3"/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384801" y="4221164"/>
                  <a:ext cx="1097844" cy="14192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92171" name="Picture 3"/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637867" y="1284289"/>
                  <a:ext cx="1782234" cy="11525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grpSp>
              <p:nvGrpSpPr>
                <p:cNvPr id="92172" name="Group 24"/>
                <p:cNvGrpSpPr>
                  <a:grpSpLocks/>
                </p:cNvGrpSpPr>
                <p:nvPr/>
              </p:nvGrpSpPr>
              <p:grpSpPr bwMode="auto">
                <a:xfrm>
                  <a:off x="8232413" y="2270124"/>
                  <a:ext cx="464255" cy="1644650"/>
                  <a:chOff x="4841" y="2301"/>
                  <a:chExt cx="329" cy="1036"/>
                </a:xfrm>
              </p:grpSpPr>
              <p:sp>
                <p:nvSpPr>
                  <p:cNvPr id="92180" name="AutoShape 25"/>
                  <p:cNvSpPr>
                    <a:spLocks noChangeArrowheads="1"/>
                  </p:cNvSpPr>
                  <p:nvPr/>
                </p:nvSpPr>
                <p:spPr bwMode="auto">
                  <a:xfrm rot="14124016">
                    <a:off x="4540" y="2602"/>
                    <a:ext cx="863" cy="262"/>
                  </a:xfrm>
                  <a:prstGeom prst="rightArrowCallout">
                    <a:avLst>
                      <a:gd name="adj1" fmla="val 25000"/>
                      <a:gd name="adj2" fmla="val 25000"/>
                      <a:gd name="adj3" fmla="val 39624"/>
                      <a:gd name="adj4" fmla="val 66667"/>
                    </a:avLst>
                  </a:prstGeom>
                  <a:solidFill>
                    <a:srgbClr val="000000">
                      <a:alpha val="50195"/>
                    </a:srgbClr>
                  </a:solidFill>
                  <a:ln w="9525">
                    <a:solidFill>
                      <a:schemeClr val="bg2"/>
                    </a:solidFill>
                    <a:miter lim="800000"/>
                    <a:headEnd/>
                    <a:tailEnd/>
                  </a:ln>
                </p:spPr>
                <p:txBody>
                  <a:bodyPr anchor="ctr">
                    <a:spAutoFit/>
                  </a:bodyPr>
                  <a:lstStyle/>
                  <a:p>
                    <a:pPr eaLnBrk="1" hangingPunct="1">
                      <a:buFont typeface="Wingdings" charset="0"/>
                      <a:buNone/>
                    </a:pPr>
                    <a:endParaRPr lang="en-GB">
                      <a:latin typeface="Optima"/>
                      <a:cs typeface="Optima"/>
                    </a:endParaRPr>
                  </a:p>
                </p:txBody>
              </p:sp>
              <p:sp>
                <p:nvSpPr>
                  <p:cNvPr id="92181" name="Rectangle 30"/>
                  <p:cNvSpPr>
                    <a:spLocks noChangeArrowheads="1"/>
                  </p:cNvSpPr>
                  <p:nvPr/>
                </p:nvSpPr>
                <p:spPr bwMode="auto">
                  <a:xfrm rot="3418445">
                    <a:off x="4560" y="2728"/>
                    <a:ext cx="1023" cy="196"/>
                  </a:xfrm>
                  <a:prstGeom prst="rect">
                    <a:avLst/>
                  </a:prstGeom>
                  <a:noFill/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anchor="ctr">
                    <a:spAutoFit/>
                  </a:bodyPr>
                  <a:lstStyle/>
                  <a:p>
                    <a:pPr algn="ctr" eaLnBrk="1" hangingPunct="1">
                      <a:buFont typeface="Wingdings" charset="0"/>
                      <a:buNone/>
                    </a:pPr>
                    <a:r>
                      <a:rPr lang="en-GB" sz="1200" dirty="0">
                        <a:solidFill>
                          <a:schemeClr val="bg1"/>
                        </a:solidFill>
                        <a:latin typeface="Optima"/>
                        <a:cs typeface="Optima"/>
                      </a:rPr>
                      <a:t>Subgenual</a:t>
                    </a:r>
                  </a:p>
                </p:txBody>
              </p:sp>
            </p:grpSp>
            <p:pic>
              <p:nvPicPr>
                <p:cNvPr id="92173" name="Picture 2"/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37082"/>
                <a:stretch>
                  <a:fillRect/>
                </a:stretch>
              </p:blipFill>
              <p:spPr bwMode="auto">
                <a:xfrm>
                  <a:off x="4686301" y="1268413"/>
                  <a:ext cx="1796344" cy="11684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2178" name="AutoShape 19"/>
                <p:cNvSpPr>
                  <a:spLocks noChangeArrowheads="1"/>
                </p:cNvSpPr>
                <p:nvPr/>
              </p:nvSpPr>
              <p:spPr bwMode="auto">
                <a:xfrm>
                  <a:off x="4644008" y="1584328"/>
                  <a:ext cx="1024467" cy="369888"/>
                </a:xfrm>
                <a:prstGeom prst="rightArrowCallout">
                  <a:avLst>
                    <a:gd name="adj1" fmla="val 25000"/>
                    <a:gd name="adj2" fmla="val 25000"/>
                    <a:gd name="adj3" fmla="val 33333"/>
                    <a:gd name="adj4" fmla="val 66667"/>
                  </a:avLst>
                </a:prstGeom>
                <a:solidFill>
                  <a:schemeClr val="tx1">
                    <a:alpha val="59999"/>
                  </a:schemeClr>
                </a:solidFill>
                <a:ln w="9525">
                  <a:solidFill>
                    <a:schemeClr val="bg2"/>
                  </a:solidFill>
                  <a:miter lim="800000"/>
                  <a:headEnd/>
                  <a:tailEnd/>
                </a:ln>
              </p:spPr>
              <p:txBody>
                <a:bodyPr anchor="ctr">
                  <a:spAutoFit/>
                </a:bodyPr>
                <a:lstStyle/>
                <a:p>
                  <a:pPr eaLnBrk="1" hangingPunct="1">
                    <a:buFont typeface="Wingdings" charset="0"/>
                    <a:buNone/>
                  </a:pPr>
                  <a:endParaRPr lang="en-GB">
                    <a:latin typeface="Optima"/>
                    <a:cs typeface="Optima"/>
                  </a:endParaRPr>
                </a:p>
              </p:txBody>
            </p:sp>
            <p:sp>
              <p:nvSpPr>
                <p:cNvPr id="92175" name="Rectangle 2"/>
                <p:cNvSpPr>
                  <a:spLocks noChangeArrowheads="1"/>
                </p:cNvSpPr>
                <p:nvPr/>
              </p:nvSpPr>
              <p:spPr bwMode="auto">
                <a:xfrm>
                  <a:off x="4788024" y="2708920"/>
                  <a:ext cx="3294944" cy="95410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/>
                <a:p>
                  <a:r>
                    <a:rPr lang="en-GB" sz="1400" i="1" dirty="0">
                      <a:solidFill>
                        <a:srgbClr val="FFFFFF"/>
                      </a:solidFill>
                      <a:latin typeface="Optima"/>
                      <a:cs typeface="Optima"/>
                    </a:rPr>
                    <a:t>Correlations between 10% most highly activated voxels in each region using </a:t>
                  </a:r>
                  <a:r>
                    <a:rPr lang="en-GB" sz="1400" i="1" dirty="0" smtClean="0">
                      <a:solidFill>
                        <a:srgbClr val="FFFFFF"/>
                      </a:solidFill>
                      <a:latin typeface="Optima"/>
                      <a:cs typeface="Optima"/>
                    </a:rPr>
                    <a:t>sliding time </a:t>
                  </a:r>
                  <a:r>
                    <a:rPr lang="en-GB" sz="1400" i="1" dirty="0">
                      <a:solidFill>
                        <a:srgbClr val="FFFFFF"/>
                      </a:solidFill>
                      <a:latin typeface="Optima"/>
                      <a:cs typeface="Optima"/>
                    </a:rPr>
                    <a:t>window and controlling for signal drift and motion</a:t>
                  </a:r>
                </a:p>
              </p:txBody>
            </p:sp>
            <p:sp>
              <p:nvSpPr>
                <p:cNvPr id="2" name="Arc 1"/>
                <p:cNvSpPr/>
                <p:nvPr/>
              </p:nvSpPr>
              <p:spPr bwMode="auto">
                <a:xfrm>
                  <a:off x="5836356" y="1616075"/>
                  <a:ext cx="1967089" cy="611188"/>
                </a:xfrm>
                <a:prstGeom prst="arc">
                  <a:avLst>
                    <a:gd name="adj1" fmla="val 11564899"/>
                    <a:gd name="adj2" fmla="val 0"/>
                  </a:avLst>
                </a:prstGeom>
                <a:noFill/>
                <a:ln w="38100" cap="flat" cmpd="sng" algn="ctr">
                  <a:solidFill>
                    <a:srgbClr val="FFFFFF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wrap="none" lIns="92075" tIns="46038" rIns="92075" bIns="46038" anchor="ctr"/>
                <a:lstStyle/>
                <a:p>
                  <a:pPr algn="ctr" defTabSz="762000">
                    <a:defRPr/>
                  </a:pPr>
                  <a:endParaRPr lang="en-GB" sz="3200">
                    <a:solidFill>
                      <a:schemeClr val="bg2"/>
                    </a:solidFill>
                    <a:latin typeface="Optima"/>
                    <a:ea typeface="+mn-ea"/>
                    <a:cs typeface="Optima"/>
                  </a:endParaRPr>
                </a:p>
              </p:txBody>
            </p:sp>
            <p:sp>
              <p:nvSpPr>
                <p:cNvPr id="92177" name="TextBox 2"/>
                <p:cNvSpPr txBox="1">
                  <a:spLocks noChangeArrowheads="1"/>
                </p:cNvSpPr>
                <p:nvPr/>
              </p:nvSpPr>
              <p:spPr bwMode="auto">
                <a:xfrm>
                  <a:off x="5065889" y="3862389"/>
                  <a:ext cx="3316378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3000" b="1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</a:defRPr>
                  </a:lvl1pPr>
                  <a:lvl2pPr>
                    <a:defRPr sz="2800" b="1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</a:defRPr>
                  </a:lvl2pPr>
                  <a:lvl3pPr>
                    <a:defRPr sz="2400" b="1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</a:defRPr>
                  </a:lvl3pPr>
                  <a:lvl4pPr>
                    <a:defRPr sz="2000" b="1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</a:defRPr>
                  </a:lvl4pPr>
                  <a:lvl5pPr>
                    <a:defRPr sz="2000" b="1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</a:defRPr>
                  </a:lvl5pPr>
                  <a:lvl6pPr>
                    <a:defRPr sz="2000" b="1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</a:defRPr>
                  </a:lvl6pPr>
                  <a:lvl7pPr>
                    <a:defRPr sz="2000" b="1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</a:defRPr>
                  </a:lvl7pPr>
                  <a:lvl8pPr>
                    <a:defRPr sz="2000" b="1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</a:defRPr>
                  </a:lvl8pPr>
                  <a:lvl9pPr>
                    <a:defRPr sz="2000" b="1">
                      <a:solidFill>
                        <a:srgbClr val="FFFFFF"/>
                      </a:solidFill>
                      <a:latin typeface="Arial" charset="0"/>
                      <a:ea typeface="ＭＳ Ｐゴシック" charset="0"/>
                    </a:defRPr>
                  </a:lvl9pPr>
                </a:lstStyle>
                <a:p>
                  <a:r>
                    <a:rPr lang="en-GB" sz="1600" b="0">
                      <a:latin typeface="Optima"/>
                      <a:cs typeface="Optima"/>
                    </a:rPr>
                    <a:t>Visual thermometer scale feedback</a:t>
                  </a:r>
                </a:p>
              </p:txBody>
            </p:sp>
          </p:grpSp>
          <p:sp>
            <p:nvSpPr>
              <p:cNvPr id="25" name="Rectangle 30"/>
              <p:cNvSpPr>
                <a:spLocks noChangeArrowheads="1"/>
              </p:cNvSpPr>
              <p:nvPr/>
            </p:nvSpPr>
            <p:spPr bwMode="auto">
              <a:xfrm>
                <a:off x="4269857" y="1528570"/>
                <a:ext cx="1443567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>
                <a:spAutoFit/>
              </a:bodyPr>
              <a:lstStyle/>
              <a:p>
                <a:pPr algn="ctr">
                  <a:buFont typeface="Wingdings" charset="0"/>
                  <a:buNone/>
                </a:pPr>
                <a:r>
                  <a:rPr lang="en-GB" sz="1200" dirty="0">
                    <a:solidFill>
                      <a:schemeClr val="bg1"/>
                    </a:solidFill>
                    <a:latin typeface="Optima"/>
                    <a:cs typeface="Optima"/>
                  </a:rPr>
                  <a:t>Anterior </a:t>
                </a:r>
              </a:p>
              <a:p>
                <a:pPr algn="ctr">
                  <a:buFont typeface="Wingdings" charset="0"/>
                  <a:buNone/>
                </a:pPr>
                <a:r>
                  <a:rPr lang="en-GB" sz="1200" dirty="0">
                    <a:solidFill>
                      <a:schemeClr val="bg1"/>
                    </a:solidFill>
                    <a:latin typeface="Optima"/>
                    <a:cs typeface="Optima"/>
                  </a:rPr>
                  <a:t>Temporal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56597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2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2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92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2" grpId="0"/>
      <p:bldP spid="31747" grpId="0"/>
      <p:bldP spid="92166" grpId="0"/>
      <p:bldP spid="92166" grpId="1"/>
      <p:bldP spid="92169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83568" y="332656"/>
            <a:ext cx="7772400" cy="720080"/>
          </a:xfrm>
        </p:spPr>
        <p:txBody>
          <a:bodyPr/>
          <a:lstStyle/>
          <a:p>
            <a:pPr eaLnBrk="1" hangingPunct="1"/>
            <a:r>
              <a:rPr lang="en-US" sz="3600" dirty="0" smtClean="0">
                <a:solidFill>
                  <a:srgbClr val="48D3FF"/>
                </a:solidFill>
                <a:latin typeface="Optima"/>
                <a:ea typeface="ＭＳ Ｐゴシック" charset="0"/>
                <a:cs typeface="Optima"/>
              </a:rPr>
              <a:t>Prospects</a:t>
            </a:r>
            <a:endParaRPr lang="en-US" sz="3600" dirty="0">
              <a:solidFill>
                <a:srgbClr val="48D3FF"/>
              </a:solidFill>
              <a:latin typeface="Optima"/>
              <a:ea typeface="ＭＳ Ｐゴシック" charset="0"/>
              <a:cs typeface="Optima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29208" y="1384315"/>
            <a:ext cx="8291264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2000" dirty="0" smtClean="0">
                <a:solidFill>
                  <a:srgbClr val="FFFFFF"/>
                </a:solidFill>
                <a:latin typeface="Optima"/>
                <a:cs typeface="Optima"/>
              </a:rPr>
              <a:t>Combining technologies – digital / mobile, portable EEG and near-infrared spectroscopy – to study social behavior in ecological settings</a:t>
            </a:r>
          </a:p>
          <a:p>
            <a:pPr eaLnBrk="1" hangingPunct="1"/>
            <a:endParaRPr lang="en-US" sz="2000" dirty="0">
              <a:solidFill>
                <a:srgbClr val="FFFFFF"/>
              </a:solidFill>
              <a:latin typeface="Optima"/>
              <a:cs typeface="Optima"/>
            </a:endParaRPr>
          </a:p>
          <a:p>
            <a:pPr eaLnBrk="1" hangingPunct="1"/>
            <a:r>
              <a:rPr lang="en-US" sz="2000" dirty="0" smtClean="0">
                <a:solidFill>
                  <a:srgbClr val="FFFFFF"/>
                </a:solidFill>
                <a:latin typeface="Optima"/>
                <a:cs typeface="Optima"/>
              </a:rPr>
              <a:t>Use of virtual / augmented reality and games to boost ecological validity of the moral motivation approach in experimental and clinical studies </a:t>
            </a:r>
          </a:p>
          <a:p>
            <a:pPr eaLnBrk="1" hangingPunct="1"/>
            <a:endParaRPr lang="en-US" sz="2000" dirty="0">
              <a:solidFill>
                <a:srgbClr val="FFFFFF"/>
              </a:solidFill>
              <a:latin typeface="Optima"/>
              <a:cs typeface="Optima"/>
            </a:endParaRPr>
          </a:p>
          <a:p>
            <a:pPr eaLnBrk="1" hangingPunct="1"/>
            <a:r>
              <a:rPr lang="en-US" sz="2000" dirty="0" smtClean="0">
                <a:solidFill>
                  <a:srgbClr val="FFFFFF"/>
                </a:solidFill>
                <a:latin typeface="Optima"/>
                <a:cs typeface="Optima"/>
              </a:rPr>
              <a:t>Refined neural models of human moral emotion, cognition and motivation: trait and state biomarkers / predictive models of behavior, symptoms, disease status and treatment response </a:t>
            </a:r>
          </a:p>
          <a:p>
            <a:pPr eaLnBrk="1" hangingPunct="1"/>
            <a:endParaRPr lang="en-US" sz="2000" dirty="0">
              <a:solidFill>
                <a:srgbClr val="FFFFFF"/>
              </a:solidFill>
              <a:latin typeface="Optima"/>
              <a:cs typeface="Optima"/>
            </a:endParaRPr>
          </a:p>
          <a:p>
            <a:pPr eaLnBrk="1" hangingPunct="1"/>
            <a:r>
              <a:rPr lang="en-US" sz="2000" dirty="0" smtClean="0">
                <a:solidFill>
                  <a:srgbClr val="FFFFFF"/>
                </a:solidFill>
                <a:latin typeface="Optima"/>
                <a:cs typeface="Optima"/>
              </a:rPr>
              <a:t>Explore the full potential of neurofeedback using more powerful techniques (parallel fMRI acquisition, connectivity, hi-res) + computational models</a:t>
            </a:r>
            <a:endParaRPr lang="en-US" sz="2000" dirty="0">
              <a:solidFill>
                <a:srgbClr val="FFFFFF"/>
              </a:solidFill>
              <a:latin typeface="Optima"/>
              <a:cs typeface="Optima"/>
            </a:endParaRPr>
          </a:p>
          <a:p>
            <a:pPr eaLnBrk="1" hangingPunct="1"/>
            <a:endParaRPr lang="en-US" sz="2000" dirty="0">
              <a:solidFill>
                <a:srgbClr val="FFFFFF"/>
              </a:solidFill>
              <a:latin typeface="Optima"/>
              <a:cs typeface="Optima"/>
            </a:endParaRPr>
          </a:p>
        </p:txBody>
      </p:sp>
    </p:spTree>
    <p:extLst>
      <p:ext uri="{BB962C8B-B14F-4D97-AF65-F5344CB8AC3E}">
        <p14:creationId xmlns:p14="http://schemas.microsoft.com/office/powerpoint/2010/main" val="2395639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332656"/>
            <a:ext cx="2966864" cy="11867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20272" y="2204864"/>
            <a:ext cx="1465373" cy="17145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844824"/>
            <a:ext cx="2717306" cy="1244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0232" y="4725144"/>
            <a:ext cx="2308050" cy="10911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5373216"/>
            <a:ext cx="1409699" cy="11468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2200" y="188640"/>
            <a:ext cx="2448272" cy="1610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28" descr="http://www.olharvital.ufrj.br/2010/imagens/edicoes/265/logo/icb.jpg"/>
          <p:cNvPicPr preferRelativeResize="0"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39952" y="1340768"/>
            <a:ext cx="1889796" cy="18485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1680" y="3501008"/>
            <a:ext cx="4800600" cy="1384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71800" y="5157192"/>
            <a:ext cx="3548112" cy="154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904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250825" y="260648"/>
            <a:ext cx="8137599" cy="6694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Optima"/>
                <a:cs typeface="Optima"/>
              </a:rPr>
              <a:t>Acknowledgements</a:t>
            </a:r>
          </a:p>
          <a:p>
            <a:endParaRPr lang="pt-BR" dirty="0" smtClean="0">
              <a:solidFill>
                <a:srgbClr val="00CCFF"/>
              </a:solidFill>
              <a:latin typeface="Optima"/>
              <a:cs typeface="Optima"/>
            </a:endParaRPr>
          </a:p>
          <a:p>
            <a:r>
              <a:rPr lang="pt-BR" dirty="0" err="1" smtClean="0">
                <a:solidFill>
                  <a:srgbClr val="CC9933"/>
                </a:solidFill>
                <a:latin typeface="Optima"/>
                <a:cs typeface="Optima"/>
              </a:rPr>
              <a:t>Cognitive</a:t>
            </a:r>
            <a:r>
              <a:rPr lang="pt-BR" dirty="0" smtClean="0">
                <a:solidFill>
                  <a:srgbClr val="CC9933"/>
                </a:solidFill>
                <a:latin typeface="Optima"/>
                <a:cs typeface="Optima"/>
              </a:rPr>
              <a:t> </a:t>
            </a:r>
            <a:r>
              <a:rPr lang="pt-BR" dirty="0" err="1">
                <a:solidFill>
                  <a:srgbClr val="CC9933"/>
                </a:solidFill>
                <a:latin typeface="Optima"/>
                <a:cs typeface="Optima"/>
              </a:rPr>
              <a:t>Neuroscience</a:t>
            </a:r>
            <a:r>
              <a:rPr lang="pt-BR" dirty="0">
                <a:solidFill>
                  <a:srgbClr val="CC9933"/>
                </a:solidFill>
                <a:latin typeface="Optima"/>
                <a:cs typeface="Optima"/>
              </a:rPr>
              <a:t> </a:t>
            </a:r>
            <a:r>
              <a:rPr lang="pt-BR" dirty="0" smtClean="0">
                <a:solidFill>
                  <a:srgbClr val="CC9933"/>
                </a:solidFill>
                <a:latin typeface="Optima"/>
                <a:cs typeface="Optima"/>
              </a:rPr>
              <a:t>Unit </a:t>
            </a:r>
            <a:r>
              <a:rPr lang="pt-BR" dirty="0" err="1" smtClean="0">
                <a:solidFill>
                  <a:srgbClr val="CC9933"/>
                </a:solidFill>
                <a:latin typeface="Optima"/>
                <a:cs typeface="Optima"/>
              </a:rPr>
              <a:t>and</a:t>
            </a:r>
            <a:r>
              <a:rPr lang="pt-BR" dirty="0" smtClean="0">
                <a:solidFill>
                  <a:srgbClr val="CC9933"/>
                </a:solidFill>
                <a:latin typeface="Optima"/>
                <a:cs typeface="Optima"/>
              </a:rPr>
              <a:t> Neuroinformatics Workgroup, </a:t>
            </a:r>
            <a:r>
              <a:rPr lang="pt-BR" dirty="0">
                <a:solidFill>
                  <a:srgbClr val="CC9933"/>
                </a:solidFill>
                <a:latin typeface="Optima"/>
                <a:cs typeface="Optima"/>
              </a:rPr>
              <a:t>D’Or Institute for Research </a:t>
            </a:r>
            <a:r>
              <a:rPr lang="pt-BR" dirty="0" err="1">
                <a:solidFill>
                  <a:srgbClr val="CC9933"/>
                </a:solidFill>
                <a:latin typeface="Optima"/>
                <a:cs typeface="Optima"/>
              </a:rPr>
              <a:t>and</a:t>
            </a:r>
            <a:r>
              <a:rPr lang="pt-BR" dirty="0">
                <a:solidFill>
                  <a:srgbClr val="CC9933"/>
                </a:solidFill>
                <a:latin typeface="Optima"/>
                <a:cs typeface="Optima"/>
              </a:rPr>
              <a:t> </a:t>
            </a:r>
            <a:r>
              <a:rPr lang="pt-BR" dirty="0" err="1" smtClean="0">
                <a:solidFill>
                  <a:srgbClr val="CC9933"/>
                </a:solidFill>
                <a:latin typeface="Optima"/>
                <a:cs typeface="Optima"/>
              </a:rPr>
              <a:t>Education</a:t>
            </a:r>
            <a:r>
              <a:rPr lang="pt-BR" dirty="0" smtClean="0">
                <a:solidFill>
                  <a:srgbClr val="CC9933"/>
                </a:solidFill>
                <a:latin typeface="Optima"/>
                <a:cs typeface="Optima"/>
              </a:rPr>
              <a:t> (IDOR), </a:t>
            </a:r>
            <a:r>
              <a:rPr lang="pt-BR" dirty="0">
                <a:solidFill>
                  <a:srgbClr val="CC9933"/>
                </a:solidFill>
                <a:latin typeface="Optima"/>
                <a:cs typeface="Optima"/>
              </a:rPr>
              <a:t>Rio de Janeiro, Brazil</a:t>
            </a:r>
          </a:p>
          <a:p>
            <a:endParaRPr lang="pt-BR" sz="900" dirty="0">
              <a:solidFill>
                <a:srgbClr val="66CCFF"/>
              </a:solidFill>
              <a:latin typeface="Optima"/>
              <a:cs typeface="Optima"/>
            </a:endParaRPr>
          </a:p>
          <a:p>
            <a:r>
              <a:rPr lang="pt-BR" sz="1600" i="1" dirty="0">
                <a:solidFill>
                  <a:schemeClr val="bg1"/>
                </a:solidFill>
                <a:latin typeface="Optima"/>
                <a:cs typeface="Optima"/>
              </a:rPr>
              <a:t>Ricardo de Oliveira Souza</a:t>
            </a:r>
            <a:r>
              <a:rPr lang="pt-BR" sz="1600" i="1" dirty="0" smtClean="0">
                <a:solidFill>
                  <a:schemeClr val="bg1"/>
                </a:solidFill>
                <a:latin typeface="Optima"/>
                <a:cs typeface="Optima"/>
              </a:rPr>
              <a:t>, </a:t>
            </a:r>
            <a:r>
              <a:rPr lang="pt-BR" sz="1600" i="1" dirty="0">
                <a:solidFill>
                  <a:schemeClr val="bg1"/>
                </a:solidFill>
                <a:latin typeface="Optima"/>
                <a:cs typeface="Optima"/>
              </a:rPr>
              <a:t>Fernanda Tovar </a:t>
            </a:r>
            <a:r>
              <a:rPr lang="pt-BR" sz="1600" i="1" dirty="0" smtClean="0">
                <a:solidFill>
                  <a:schemeClr val="bg1"/>
                </a:solidFill>
                <a:latin typeface="Optima"/>
                <a:cs typeface="Optima"/>
              </a:rPr>
              <a:t>Moll, </a:t>
            </a:r>
            <a:r>
              <a:rPr lang="pt-BR" sz="1600" i="1" dirty="0" err="1" smtClean="0">
                <a:solidFill>
                  <a:schemeClr val="bg1"/>
                </a:solidFill>
                <a:latin typeface="Optima"/>
                <a:cs typeface="Optima"/>
              </a:rPr>
              <a:t>Ivanei</a:t>
            </a:r>
            <a:r>
              <a:rPr lang="pt-BR" sz="1600" i="1" dirty="0" smtClean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1600" i="1" dirty="0">
                <a:solidFill>
                  <a:schemeClr val="bg1"/>
                </a:solidFill>
                <a:latin typeface="Optima"/>
                <a:cs typeface="Optima"/>
              </a:rPr>
              <a:t>Bramati, Rodrigo </a:t>
            </a:r>
            <a:r>
              <a:rPr lang="pt-BR" sz="1600" i="1" dirty="0" smtClean="0">
                <a:solidFill>
                  <a:schemeClr val="bg1"/>
                </a:solidFill>
                <a:latin typeface="Optima"/>
                <a:cs typeface="Optima"/>
              </a:rPr>
              <a:t>Basílio, Leonardo Fontenelle, Paulo Mattos, </a:t>
            </a:r>
            <a:r>
              <a:rPr lang="pt-BR" sz="1600" i="1" dirty="0" err="1" smtClean="0">
                <a:solidFill>
                  <a:schemeClr val="bg1"/>
                </a:solidFill>
                <a:latin typeface="Optima"/>
                <a:cs typeface="Optima"/>
              </a:rPr>
              <a:t>Griselda</a:t>
            </a:r>
            <a:r>
              <a:rPr lang="pt-BR" sz="1600" i="1" dirty="0" smtClean="0">
                <a:solidFill>
                  <a:schemeClr val="bg1"/>
                </a:solidFill>
                <a:latin typeface="Optima"/>
                <a:cs typeface="Optima"/>
              </a:rPr>
              <a:t> Garrido, </a:t>
            </a:r>
            <a:r>
              <a:rPr lang="pt-BR" sz="1600" i="1" dirty="0">
                <a:solidFill>
                  <a:schemeClr val="bg1"/>
                </a:solidFill>
                <a:latin typeface="Optima"/>
                <a:cs typeface="Optima"/>
              </a:rPr>
              <a:t>Débora O. </a:t>
            </a:r>
            <a:r>
              <a:rPr lang="pt-BR" sz="1600" i="1" dirty="0" smtClean="0">
                <a:solidFill>
                  <a:schemeClr val="bg1"/>
                </a:solidFill>
                <a:latin typeface="Optima"/>
                <a:cs typeface="Optima"/>
              </a:rPr>
              <a:t>Lima, </a:t>
            </a:r>
            <a:r>
              <a:rPr lang="pt-BR" sz="1600" i="1" dirty="0" err="1">
                <a:solidFill>
                  <a:schemeClr val="bg1"/>
                </a:solidFill>
                <a:latin typeface="Optima"/>
                <a:cs typeface="Optima"/>
              </a:rPr>
              <a:t>Patricia</a:t>
            </a:r>
            <a:r>
              <a:rPr lang="pt-BR" sz="1600" i="1" dirty="0">
                <a:solidFill>
                  <a:schemeClr val="bg1"/>
                </a:solidFill>
                <a:latin typeface="Optima"/>
                <a:cs typeface="Optima"/>
              </a:rPr>
              <a:t> </a:t>
            </a:r>
            <a:r>
              <a:rPr lang="pt-BR" sz="1600" i="1" dirty="0" err="1" smtClean="0">
                <a:solidFill>
                  <a:schemeClr val="bg1"/>
                </a:solidFill>
                <a:latin typeface="Optima"/>
                <a:cs typeface="Optima"/>
              </a:rPr>
              <a:t>Bado</a:t>
            </a:r>
            <a:r>
              <a:rPr lang="pt-BR" sz="1600" i="1" dirty="0" smtClean="0">
                <a:solidFill>
                  <a:schemeClr val="bg1"/>
                </a:solidFill>
                <a:latin typeface="Optima"/>
                <a:cs typeface="Optima"/>
              </a:rPr>
              <a:t>, Julie </a:t>
            </a:r>
            <a:r>
              <a:rPr lang="pt-BR" sz="1600" i="1" dirty="0" err="1" smtClean="0">
                <a:solidFill>
                  <a:schemeClr val="bg1"/>
                </a:solidFill>
                <a:latin typeface="Optima"/>
                <a:cs typeface="Optima"/>
              </a:rPr>
              <a:t>Weingartner</a:t>
            </a:r>
            <a:r>
              <a:rPr lang="pt-BR" sz="1600" i="1" dirty="0" smtClean="0">
                <a:solidFill>
                  <a:schemeClr val="bg1"/>
                </a:solidFill>
                <a:latin typeface="Optima"/>
                <a:cs typeface="Optima"/>
              </a:rPr>
              <a:t>, Gil </a:t>
            </a:r>
            <a:r>
              <a:rPr lang="pt-BR" sz="1600" i="1" dirty="0" err="1" smtClean="0">
                <a:solidFill>
                  <a:schemeClr val="bg1"/>
                </a:solidFill>
                <a:latin typeface="Optima"/>
                <a:cs typeface="Optima"/>
              </a:rPr>
              <a:t>Sant’anna</a:t>
            </a:r>
            <a:r>
              <a:rPr lang="pt-BR" sz="1600" i="1" dirty="0" smtClean="0">
                <a:solidFill>
                  <a:schemeClr val="bg1"/>
                </a:solidFill>
                <a:latin typeface="Optima"/>
                <a:cs typeface="Optima"/>
              </a:rPr>
              <a:t>, Tiago Bortolini, Theo Marins, Joao Ascenso, Sebastian </a:t>
            </a:r>
            <a:r>
              <a:rPr lang="pt-BR" sz="1600" i="1" dirty="0" err="1" smtClean="0">
                <a:solidFill>
                  <a:schemeClr val="bg1"/>
                </a:solidFill>
                <a:latin typeface="Optima"/>
                <a:cs typeface="Optima"/>
              </a:rPr>
              <a:t>Hoefle</a:t>
            </a:r>
            <a:r>
              <a:rPr lang="pt-BR" sz="1600" i="1" dirty="0" smtClean="0">
                <a:solidFill>
                  <a:schemeClr val="bg1"/>
                </a:solidFill>
                <a:latin typeface="Optima"/>
                <a:cs typeface="Optima"/>
              </a:rPr>
              <a:t>, Bruno Mello</a:t>
            </a:r>
            <a:endParaRPr lang="pt-BR" sz="1600" i="1" dirty="0">
              <a:solidFill>
                <a:schemeClr val="bg1"/>
              </a:solidFill>
              <a:latin typeface="Optima"/>
              <a:cs typeface="Optima"/>
            </a:endParaRPr>
          </a:p>
          <a:p>
            <a:endParaRPr lang="en-US" dirty="0">
              <a:solidFill>
                <a:srgbClr val="00CCFF"/>
              </a:solidFill>
              <a:latin typeface="Optima"/>
              <a:cs typeface="Optima"/>
            </a:endParaRPr>
          </a:p>
          <a:p>
            <a:endParaRPr lang="en-US" dirty="0" smtClean="0">
              <a:solidFill>
                <a:srgbClr val="00CCFF"/>
              </a:solidFill>
              <a:latin typeface="Optima"/>
              <a:cs typeface="Optima"/>
            </a:endParaRPr>
          </a:p>
          <a:p>
            <a:endParaRPr lang="en-US" dirty="0">
              <a:solidFill>
                <a:srgbClr val="00CCFF"/>
              </a:solidFill>
              <a:latin typeface="Optima"/>
              <a:cs typeface="Optima"/>
            </a:endParaRPr>
          </a:p>
          <a:p>
            <a:endParaRPr lang="en-US" dirty="0" smtClean="0">
              <a:solidFill>
                <a:srgbClr val="66CCFF"/>
              </a:solidFill>
              <a:latin typeface="Optima"/>
              <a:cs typeface="Optima"/>
            </a:endParaRPr>
          </a:p>
          <a:p>
            <a:r>
              <a:rPr lang="en-US" dirty="0" smtClean="0">
                <a:solidFill>
                  <a:srgbClr val="CC9933"/>
                </a:solidFill>
                <a:latin typeface="Optima"/>
                <a:cs typeface="Optima"/>
              </a:rPr>
              <a:t>Centre </a:t>
            </a:r>
            <a:r>
              <a:rPr lang="en-US" dirty="0">
                <a:solidFill>
                  <a:srgbClr val="CC9933"/>
                </a:solidFill>
                <a:latin typeface="Optima"/>
                <a:cs typeface="Optima"/>
              </a:rPr>
              <a:t>for Affective Disorders, Department of Psychological </a:t>
            </a:r>
            <a:r>
              <a:rPr lang="en-US" dirty="0" smtClean="0">
                <a:solidFill>
                  <a:srgbClr val="CC9933"/>
                </a:solidFill>
                <a:latin typeface="Optima"/>
                <a:cs typeface="Optima"/>
              </a:rPr>
              <a:t>Medicine, Institute </a:t>
            </a:r>
            <a:r>
              <a:rPr lang="en-US" dirty="0">
                <a:solidFill>
                  <a:srgbClr val="CC9933"/>
                </a:solidFill>
                <a:latin typeface="Optima"/>
                <a:cs typeface="Optima"/>
              </a:rPr>
              <a:t>of Psychiatry at King's </a:t>
            </a:r>
            <a:r>
              <a:rPr lang="en-US" dirty="0" smtClean="0">
                <a:solidFill>
                  <a:srgbClr val="CC9933"/>
                </a:solidFill>
                <a:latin typeface="Optima"/>
                <a:cs typeface="Optima"/>
              </a:rPr>
              <a:t>College, </a:t>
            </a:r>
            <a:r>
              <a:rPr lang="en-US" dirty="0">
                <a:solidFill>
                  <a:srgbClr val="CC9933"/>
                </a:solidFill>
                <a:latin typeface="Optima"/>
                <a:cs typeface="Optima"/>
              </a:rPr>
              <a:t>London </a:t>
            </a:r>
          </a:p>
          <a:p>
            <a:r>
              <a:rPr lang="pt-BR" i="1" dirty="0">
                <a:solidFill>
                  <a:schemeClr val="bg1"/>
                </a:solidFill>
                <a:latin typeface="Optima"/>
                <a:cs typeface="Optima"/>
              </a:rPr>
              <a:t>Roland </a:t>
            </a:r>
            <a:r>
              <a:rPr lang="pt-BR" i="1" dirty="0" err="1" smtClean="0">
                <a:solidFill>
                  <a:schemeClr val="bg1"/>
                </a:solidFill>
                <a:latin typeface="Optima"/>
                <a:cs typeface="Optima"/>
              </a:rPr>
              <a:t>Zahn</a:t>
            </a:r>
            <a:endParaRPr lang="pt-BR" i="1" dirty="0" smtClean="0">
              <a:solidFill>
                <a:schemeClr val="bg1"/>
              </a:solidFill>
              <a:latin typeface="Optima"/>
              <a:cs typeface="Optima"/>
            </a:endParaRPr>
          </a:p>
          <a:p>
            <a:endParaRPr lang="pt-BR" i="1" dirty="0">
              <a:solidFill>
                <a:schemeClr val="bg1"/>
              </a:solidFill>
              <a:latin typeface="Optima"/>
              <a:cs typeface="Optima"/>
            </a:endParaRPr>
          </a:p>
          <a:p>
            <a:endParaRPr lang="pt-BR" b="1" i="1" dirty="0">
              <a:solidFill>
                <a:schemeClr val="bg1"/>
              </a:solidFill>
              <a:latin typeface="Optima"/>
              <a:cs typeface="Optima"/>
            </a:endParaRPr>
          </a:p>
          <a:p>
            <a:r>
              <a:rPr lang="en-US" dirty="0" smtClean="0">
                <a:solidFill>
                  <a:srgbClr val="CC9933"/>
                </a:solidFill>
                <a:latin typeface="Optima"/>
                <a:cs typeface="Optima"/>
              </a:rPr>
              <a:t>Brain Injury Research &amp; Cognitive Neuroscience Lab, Rehabilitation Institute of Chicago, &amp; Psychiatry and Behavioral Sciences Dept., Northwestern University, Chicago</a:t>
            </a:r>
            <a:endParaRPr lang="en-US" dirty="0">
              <a:solidFill>
                <a:srgbClr val="CC9933"/>
              </a:solidFill>
              <a:latin typeface="Optima"/>
              <a:cs typeface="Optima"/>
            </a:endParaRPr>
          </a:p>
          <a:p>
            <a:r>
              <a:rPr lang="pt-BR" i="1" dirty="0" smtClean="0">
                <a:solidFill>
                  <a:schemeClr val="bg1"/>
                </a:solidFill>
                <a:latin typeface="Optima"/>
                <a:cs typeface="Optima"/>
              </a:rPr>
              <a:t>Jordan Grafman</a:t>
            </a:r>
            <a:endParaRPr lang="pt-BR" i="1" dirty="0">
              <a:solidFill>
                <a:schemeClr val="bg1"/>
              </a:solidFill>
              <a:latin typeface="Optima"/>
              <a:cs typeface="Optima"/>
            </a:endParaRPr>
          </a:p>
          <a:p>
            <a:endParaRPr lang="pt-BR" i="1" dirty="0">
              <a:solidFill>
                <a:schemeClr val="bg1"/>
              </a:solidFill>
              <a:latin typeface="Optima"/>
              <a:cs typeface="Optima"/>
            </a:endParaRPr>
          </a:p>
          <a:p>
            <a:endParaRPr lang="pt-BR" i="1" dirty="0">
              <a:solidFill>
                <a:schemeClr val="bg1"/>
              </a:solidFill>
              <a:latin typeface="Optima"/>
              <a:cs typeface="Optima"/>
            </a:endParaRPr>
          </a:p>
        </p:txBody>
      </p:sp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08303" y="142876"/>
            <a:ext cx="1699171" cy="6869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LABS_Iva_Nanda_Ric_Jorge_PAngelo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397"/>
          <a:stretch/>
        </p:blipFill>
        <p:spPr>
          <a:xfrm>
            <a:off x="4067944" y="2556694"/>
            <a:ext cx="1858898" cy="9957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DSC03094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72200" y="2556694"/>
            <a:ext cx="2108206" cy="10609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477164" y="5643573"/>
            <a:ext cx="861361" cy="10175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9752" y="2564905"/>
            <a:ext cx="1368152" cy="936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840760" y="4149080"/>
            <a:ext cx="1619672" cy="853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6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o">
  <a:themeElements>
    <a:clrScheme name="Ex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4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6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7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8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9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10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11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12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ppt/theme/themeOverride13.xml><?xml version="1.0" encoding="utf-8"?>
<a:themeOverride xmlns:a="http://schemas.openxmlformats.org/drawingml/2006/main">
  <a:clrScheme name="Executivo">
    <a:dk1>
      <a:sysClr val="windowText" lastClr="000000"/>
    </a:dk1>
    <a:lt1>
      <a:sysClr val="window" lastClr="FFFFFF"/>
    </a:lt1>
    <a:dk2>
      <a:srgbClr val="2F5897"/>
    </a:dk2>
    <a:lt2>
      <a:srgbClr val="E4E9EF"/>
    </a:lt2>
    <a:accent1>
      <a:srgbClr val="6076B4"/>
    </a:accent1>
    <a:accent2>
      <a:srgbClr val="9C5252"/>
    </a:accent2>
    <a:accent3>
      <a:srgbClr val="E68422"/>
    </a:accent3>
    <a:accent4>
      <a:srgbClr val="846648"/>
    </a:accent4>
    <a:accent5>
      <a:srgbClr val="63891F"/>
    </a:accent5>
    <a:accent6>
      <a:srgbClr val="758085"/>
    </a:accent6>
    <a:hlink>
      <a:srgbClr val="3399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12606</TotalTime>
  <Words>1549</Words>
  <Application>Microsoft Office PowerPoint</Application>
  <PresentationFormat>Apresentação na tela (4:3)</PresentationFormat>
  <Paragraphs>259</Paragraphs>
  <Slides>42</Slides>
  <Notes>11</Notes>
  <HiddenSlides>0</HiddenSlides>
  <MMClips>1</MMClips>
  <ScaleCrop>false</ScaleCrop>
  <HeadingPairs>
    <vt:vector size="6" baseType="variant">
      <vt:variant>
        <vt:lpstr>Fontes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52" baseType="lpstr">
      <vt:lpstr>ＭＳ Ｐゴシック</vt:lpstr>
      <vt:lpstr>Arial</vt:lpstr>
      <vt:lpstr>Calibri</vt:lpstr>
      <vt:lpstr>Century Gothic</vt:lpstr>
      <vt:lpstr>Courier New</vt:lpstr>
      <vt:lpstr>Optima</vt:lpstr>
      <vt:lpstr>Palatino Linotype</vt:lpstr>
      <vt:lpstr>Times New Roman</vt:lpstr>
      <vt:lpstr>Wingdings</vt:lpstr>
      <vt:lpstr>Executivo</vt:lpstr>
      <vt:lpstr>Apresentação do PowerPoint</vt:lpstr>
      <vt:lpstr>Apresentação do PowerPoint</vt:lpstr>
      <vt:lpstr>Outline</vt:lpstr>
      <vt:lpstr>Apresentação do PowerPoint</vt:lpstr>
      <vt:lpstr>Apresentação do PowerPoint</vt:lpstr>
      <vt:lpstr>Brain imaging and economic value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Need for new therapeutic options in psychiatry</vt:lpstr>
      <vt:lpstr>Apresentação do PowerPoint</vt:lpstr>
      <vt:lpstr>Apresentação do PowerPoint</vt:lpstr>
      <vt:lpstr>Apresentação do PowerPoint</vt:lpstr>
      <vt:lpstr>Prospects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SAMSUNG</dc:creator>
  <cp:lastModifiedBy>Jose Felipe da Rocha Pedro Ferreira</cp:lastModifiedBy>
  <cp:revision>402</cp:revision>
  <cp:lastPrinted>2016-11-16T02:52:47Z</cp:lastPrinted>
  <dcterms:created xsi:type="dcterms:W3CDTF">2012-10-24T10:32:31Z</dcterms:created>
  <dcterms:modified xsi:type="dcterms:W3CDTF">2017-05-08T16:57:56Z</dcterms:modified>
</cp:coreProperties>
</file>