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25" r:id="rId2"/>
    <p:sldId id="476" r:id="rId3"/>
    <p:sldId id="429" r:id="rId4"/>
    <p:sldId id="265" r:id="rId5"/>
    <p:sldId id="475" r:id="rId6"/>
    <p:sldId id="430" r:id="rId7"/>
    <p:sldId id="473" r:id="rId8"/>
    <p:sldId id="481" r:id="rId9"/>
    <p:sldId id="482" r:id="rId10"/>
    <p:sldId id="483" r:id="rId11"/>
    <p:sldId id="484" r:id="rId12"/>
    <p:sldId id="485" r:id="rId13"/>
    <p:sldId id="486" r:id="rId14"/>
    <p:sldId id="437" r:id="rId15"/>
    <p:sldId id="438" r:id="rId16"/>
    <p:sldId id="480" r:id="rId17"/>
    <p:sldId id="479" r:id="rId18"/>
    <p:sldId id="447" r:id="rId19"/>
    <p:sldId id="454" r:id="rId20"/>
    <p:sldId id="455" r:id="rId21"/>
    <p:sldId id="465" r:id="rId22"/>
    <p:sldId id="467" r:id="rId23"/>
    <p:sldId id="464" r:id="rId24"/>
    <p:sldId id="450" r:id="rId25"/>
    <p:sldId id="457" r:id="rId26"/>
    <p:sldId id="458" r:id="rId27"/>
    <p:sldId id="459" r:id="rId28"/>
    <p:sldId id="474" r:id="rId29"/>
    <p:sldId id="460" r:id="rId30"/>
    <p:sldId id="461" r:id="rId31"/>
    <p:sldId id="471" r:id="rId32"/>
    <p:sldId id="462" r:id="rId33"/>
    <p:sldId id="463" r:id="rId34"/>
    <p:sldId id="44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3CC"/>
    <a:srgbClr val="283C50"/>
    <a:srgbClr val="0076B8"/>
    <a:srgbClr val="2347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34"/>
    <p:restoredTop sz="92084"/>
  </p:normalViewPr>
  <p:slideViewPr>
    <p:cSldViewPr snapToGrid="0" snapToObjects="1">
      <p:cViewPr>
        <p:scale>
          <a:sx n="63" d="100"/>
          <a:sy n="63" d="100"/>
        </p:scale>
        <p:origin x="100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/Users/CrisGarcia/Desktop/Dados_apresentacao_I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54363705183963"/>
          <c:y val="0.0388553479644285"/>
          <c:w val="0.924563629481604"/>
          <c:h val="0.686261931957249"/>
        </c:manualLayout>
      </c:layout>
      <c:lineChart>
        <c:grouping val="standard"/>
        <c:varyColors val="0"/>
        <c:ser>
          <c:idx val="0"/>
          <c:order val="0"/>
          <c:tx>
            <c:strRef>
              <c:f>[Dados_apresentacao_IA.xls]Sheet1!$F$65</c:f>
              <c:strCache>
                <c:ptCount val="1"/>
                <c:pt idx="0">
                  <c:v>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</c:dPt>
          <c:dLbls>
            <c:dLbl>
              <c:idx val="2"/>
              <c:layout>
                <c:manualLayout>
                  <c:x val="-0.0376712324056559"/>
                  <c:y val="-0.047297288909468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376712324056558"/>
                  <c:y val="-0.04729728890946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376712324056558"/>
                  <c:y val="-0.04729728890946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[Dados_apresentacao_IA.xls]Sheet1!$E$66:$E$70</c:f>
              <c:strCache>
                <c:ptCount val="5"/>
                <c:pt idx="0">
                  <c:v>Anterior 2000</c:v>
                </c:pt>
                <c:pt idx="1">
                  <c:v>2000-2005</c:v>
                </c:pt>
                <c:pt idx="2">
                  <c:v>2006-2010</c:v>
                </c:pt>
                <c:pt idx="3">
                  <c:v>2011-2015</c:v>
                </c:pt>
                <c:pt idx="4">
                  <c:v>Em 2016</c:v>
                </c:pt>
              </c:strCache>
            </c:strRef>
          </c:cat>
          <c:val>
            <c:numRef>
              <c:f>[Dados_apresentacao_IA.xls]Sheet1!$F$66:$F$70</c:f>
              <c:numCache>
                <c:formatCode>General</c:formatCode>
                <c:ptCount val="5"/>
                <c:pt idx="0">
                  <c:v>10.0</c:v>
                </c:pt>
                <c:pt idx="1">
                  <c:v>24.0</c:v>
                </c:pt>
                <c:pt idx="2">
                  <c:v>49.0</c:v>
                </c:pt>
                <c:pt idx="3">
                  <c:v>73.0</c:v>
                </c:pt>
                <c:pt idx="4">
                  <c:v>73.0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[Dados_apresentacao_IA.xls]Sheet1!$G$65</c:f>
              <c:strCache>
                <c:ptCount val="1"/>
                <c:pt idx="0">
                  <c:v>NE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[Dados_apresentacao_IA.xls]Sheet1!$E$66:$E$70</c:f>
              <c:strCache>
                <c:ptCount val="5"/>
                <c:pt idx="0">
                  <c:v>Anterior 2000</c:v>
                </c:pt>
                <c:pt idx="1">
                  <c:v>2000-2005</c:v>
                </c:pt>
                <c:pt idx="2">
                  <c:v>2006-2010</c:v>
                </c:pt>
                <c:pt idx="3">
                  <c:v>2011-2015</c:v>
                </c:pt>
                <c:pt idx="4">
                  <c:v>Em 2016</c:v>
                </c:pt>
              </c:strCache>
            </c:strRef>
          </c:cat>
          <c:val>
            <c:numRef>
              <c:f>[Dados_apresentacao_IA.xls]Sheet1!$G$66:$G$70</c:f>
              <c:numCache>
                <c:formatCode>General</c:formatCode>
                <c:ptCount val="5"/>
                <c:pt idx="0">
                  <c:v>6.0</c:v>
                </c:pt>
                <c:pt idx="1">
                  <c:v>15.0</c:v>
                </c:pt>
                <c:pt idx="2">
                  <c:v>34.0</c:v>
                </c:pt>
                <c:pt idx="3">
                  <c:v>57.0</c:v>
                </c:pt>
                <c:pt idx="4">
                  <c:v>61.0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[Dados_apresentacao_IA.xls]Sheet1!$H$65</c:f>
              <c:strCache>
                <c:ptCount val="1"/>
                <c:pt idx="0">
                  <c:v>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0.0376712324056559"/>
                  <c:y val="-0.04729728890946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376712324056558"/>
                  <c:y val="-0.03153152593964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376712324056558"/>
                  <c:y val="-0.03153152593964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[Dados_apresentacao_IA.xls]Sheet1!$E$66:$E$70</c:f>
              <c:strCache>
                <c:ptCount val="5"/>
                <c:pt idx="0">
                  <c:v>Anterior 2000</c:v>
                </c:pt>
                <c:pt idx="1">
                  <c:v>2000-2005</c:v>
                </c:pt>
                <c:pt idx="2">
                  <c:v>2006-2010</c:v>
                </c:pt>
                <c:pt idx="3">
                  <c:v>2011-2015</c:v>
                </c:pt>
                <c:pt idx="4">
                  <c:v>Em 2016</c:v>
                </c:pt>
              </c:strCache>
            </c:strRef>
          </c:cat>
          <c:val>
            <c:numRef>
              <c:f>[Dados_apresentacao_IA.xls]Sheet1!$H$66:$H$70</c:f>
              <c:numCache>
                <c:formatCode>General</c:formatCode>
                <c:ptCount val="5"/>
                <c:pt idx="0">
                  <c:v>2.0</c:v>
                </c:pt>
                <c:pt idx="1">
                  <c:v>4.0</c:v>
                </c:pt>
                <c:pt idx="2">
                  <c:v>10.0</c:v>
                </c:pt>
                <c:pt idx="3">
                  <c:v>14.0</c:v>
                </c:pt>
                <c:pt idx="4">
                  <c:v>14.0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[Dados_apresentacao_IA.xls]Sheet1!$I$65</c:f>
              <c:strCache>
                <c:ptCount val="1"/>
                <c:pt idx="0">
                  <c:v>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0376712324056558"/>
                  <c:y val="-0.047297288909468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376712324056558"/>
                  <c:y val="-0.04729728890946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[Dados_apresentacao_IA.xls]Sheet1!$E$66:$E$70</c:f>
              <c:strCache>
                <c:ptCount val="5"/>
                <c:pt idx="0">
                  <c:v>Anterior 2000</c:v>
                </c:pt>
                <c:pt idx="1">
                  <c:v>2000-2005</c:v>
                </c:pt>
                <c:pt idx="2">
                  <c:v>2006-2010</c:v>
                </c:pt>
                <c:pt idx="3">
                  <c:v>2011-2015</c:v>
                </c:pt>
                <c:pt idx="4">
                  <c:v>Em 2016</c:v>
                </c:pt>
              </c:strCache>
            </c:strRef>
          </c:cat>
          <c:val>
            <c:numRef>
              <c:f>[Dados_apresentacao_IA.xls]Sheet1!$I$66:$I$70</c:f>
              <c:numCache>
                <c:formatCode>General</c:formatCode>
                <c:ptCount val="5"/>
                <c:pt idx="0">
                  <c:v>16.0</c:v>
                </c:pt>
                <c:pt idx="1">
                  <c:v>27.0</c:v>
                </c:pt>
                <c:pt idx="2">
                  <c:v>47.0</c:v>
                </c:pt>
                <c:pt idx="3">
                  <c:v>69.0</c:v>
                </c:pt>
                <c:pt idx="4">
                  <c:v>71.0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[Dados_apresentacao_IA.xls]Sheet1!$J$65</c:f>
              <c:strCache>
                <c:ptCount val="1"/>
                <c:pt idx="0">
                  <c:v>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032373827106765"/>
                  <c:y val="0.02759008519718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[Dados_apresentacao_IA.xls]Sheet1!$E$66:$E$70</c:f>
              <c:strCache>
                <c:ptCount val="5"/>
                <c:pt idx="0">
                  <c:v>Anterior 2000</c:v>
                </c:pt>
                <c:pt idx="1">
                  <c:v>2000-2005</c:v>
                </c:pt>
                <c:pt idx="2">
                  <c:v>2006-2010</c:v>
                </c:pt>
                <c:pt idx="3">
                  <c:v>2011-2015</c:v>
                </c:pt>
                <c:pt idx="4">
                  <c:v>Em 2016</c:v>
                </c:pt>
              </c:strCache>
            </c:strRef>
          </c:cat>
          <c:val>
            <c:numRef>
              <c:f>[Dados_apresentacao_IA.xls]Sheet1!$J$66:$J$70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7.0</c:v>
                </c:pt>
                <c:pt idx="3">
                  <c:v>9.0</c:v>
                </c:pt>
                <c:pt idx="4">
                  <c:v>10.0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63666624"/>
        <c:axId val="-1314598512"/>
      </c:lineChart>
      <c:catAx>
        <c:axId val="-136366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4598512"/>
        <c:crosses val="autoZero"/>
        <c:auto val="1"/>
        <c:lblAlgn val="ctr"/>
        <c:lblOffset val="100"/>
        <c:noMultiLvlLbl val="0"/>
      </c:catAx>
      <c:valAx>
        <c:axId val="-131459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6366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0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C127D-C501-1E49-A912-B52EEEF58A50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50D02-5A5F-3147-B9C4-24C48480CD9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93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D4BA9-B69C-2C40-AC39-3429A81541DD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D49C5-ED19-F245-8394-6B2833D3F62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691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4" cy="444341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658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D49C5-ED19-F245-8394-6B2833D3F626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373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D49C5-ED19-F245-8394-6B2833D3F626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77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D49C5-ED19-F245-8394-6B2833D3F626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2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D49C5-ED19-F245-8394-6B2833D3F62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20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39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71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98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360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7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316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96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18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40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34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878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567B0-BF32-3846-B227-D1F6AC07E152}" type="datetimeFigureOut">
              <a:rPr lang="pt-BR" smtClean="0"/>
              <a:t>28/10/17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0D184-E0A6-F84D-9623-BC6082F2C74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7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eg"/><Relationship Id="rId12" Type="http://schemas.openxmlformats.org/officeDocument/2006/relationships/image" Target="../media/image13.tiff"/><Relationship Id="rId13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5" Type="http://schemas.openxmlformats.org/officeDocument/2006/relationships/image" Target="../media/image6.tiff"/><Relationship Id="rId6" Type="http://schemas.openxmlformats.org/officeDocument/2006/relationships/image" Target="../media/image7.tiff"/><Relationship Id="rId7" Type="http://schemas.openxmlformats.org/officeDocument/2006/relationships/image" Target="../media/image8.tiff"/><Relationship Id="rId8" Type="http://schemas.openxmlformats.org/officeDocument/2006/relationships/image" Target="../media/image9.tiff"/><Relationship Id="rId9" Type="http://schemas.openxmlformats.org/officeDocument/2006/relationships/image" Target="../media/image10.tiff"/><Relationship Id="rId10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tiff"/><Relationship Id="rId1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tiff"/><Relationship Id="rId6" Type="http://schemas.openxmlformats.org/officeDocument/2006/relationships/image" Target="../media/image23.tiff"/><Relationship Id="rId7" Type="http://schemas.openxmlformats.org/officeDocument/2006/relationships/image" Target="../media/image24.jpeg"/><Relationship Id="rId8" Type="http://schemas.openxmlformats.org/officeDocument/2006/relationships/image" Target="../media/image25.tiff"/><Relationship Id="rId9" Type="http://schemas.openxmlformats.org/officeDocument/2006/relationships/image" Target="../media/image26.tiff"/><Relationship Id="rId10" Type="http://schemas.openxmlformats.org/officeDocument/2006/relationships/image" Target="../media/image27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tiff"/><Relationship Id="rId3" Type="http://schemas.openxmlformats.org/officeDocument/2006/relationships/image" Target="../media/image3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tiff"/><Relationship Id="rId3" Type="http://schemas.openxmlformats.org/officeDocument/2006/relationships/image" Target="../media/image35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tiff"/><Relationship Id="rId3" Type="http://schemas.openxmlformats.org/officeDocument/2006/relationships/image" Target="../media/image37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tiff"/><Relationship Id="rId3" Type="http://schemas.openxmlformats.org/officeDocument/2006/relationships/image" Target="../media/image39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4" Type="http://schemas.openxmlformats.org/officeDocument/2006/relationships/image" Target="../media/image49.tiff"/><Relationship Id="rId5" Type="http://schemas.openxmlformats.org/officeDocument/2006/relationships/image" Target="../media/image50.tiff"/><Relationship Id="rId6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4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tiff"/><Relationship Id="rId3" Type="http://schemas.openxmlformats.org/officeDocument/2006/relationships/image" Target="../media/image57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4" Type="http://schemas.openxmlformats.org/officeDocument/2006/relationships/image" Target="../media/image60.tiff"/><Relationship Id="rId5" Type="http://schemas.openxmlformats.org/officeDocument/2006/relationships/image" Target="../media/image61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3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4" Type="http://schemas.openxmlformats.org/officeDocument/2006/relationships/image" Target="../media/image70.tiff"/><Relationship Id="rId5" Type="http://schemas.openxmlformats.org/officeDocument/2006/relationships/image" Target="../media/image71.emf"/><Relationship Id="rId6" Type="http://schemas.openxmlformats.org/officeDocument/2006/relationships/image" Target="../media/image7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4" Type="http://schemas.openxmlformats.org/officeDocument/2006/relationships/image" Target="../media/image75.tiff"/><Relationship Id="rId5" Type="http://schemas.openxmlformats.org/officeDocument/2006/relationships/image" Target="../media/image76.tiff"/><Relationship Id="rId6" Type="http://schemas.openxmlformats.org/officeDocument/2006/relationships/image" Target="../media/image77.tiff"/><Relationship Id="rId7" Type="http://schemas.openxmlformats.org/officeDocument/2006/relationships/image" Target="../media/image78.tiff"/><Relationship Id="rId8" Type="http://schemas.openxmlformats.org/officeDocument/2006/relationships/image" Target="../media/image79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352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79636" y="2571424"/>
            <a:ext cx="5131057" cy="5805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60"/>
              </a:lnSpc>
            </a:pPr>
            <a:r>
              <a:rPr lang="pt-BR" sz="28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ARTIFICIAL: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6617" y="3152001"/>
            <a:ext cx="8138766" cy="553998"/>
          </a:xfrm>
          <a:prstGeom prst="rect">
            <a:avLst/>
          </a:prstGeom>
          <a:solidFill>
            <a:srgbClr val="283C50"/>
          </a:solidFill>
        </p:spPr>
        <p:txBody>
          <a:bodyPr wrap="none">
            <a:spAutoFit/>
          </a:bodyPr>
          <a:lstStyle/>
          <a:p>
            <a:pPr>
              <a:lnSpc>
                <a:spcPts val="3560"/>
              </a:lnSpc>
            </a:pPr>
            <a:r>
              <a:rPr lang="pt-BR" sz="28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UM </a:t>
            </a:r>
            <a:r>
              <a:rPr lang="pt-BR" sz="28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CAMINHO OU UMA PEDRA NO CAMINHO?</a:t>
            </a:r>
            <a:endParaRPr lang="pt-BR" sz="28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335520" y="5331614"/>
            <a:ext cx="4353817" cy="8919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pt-BR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ANA CRISTINA BICHARRA GARCIA</a:t>
            </a:r>
            <a:br>
              <a:rPr lang="pt-BR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PHD</a:t>
            </a:r>
            <a:r>
              <a:rPr lang="en-US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—</a:t>
            </a:r>
            <a:r>
              <a:rPr lang="pt-BR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STANFORD UNIVERSITY</a:t>
            </a:r>
            <a:br>
              <a:rPr lang="pt-BR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PROFESSORA TITULAR</a:t>
            </a:r>
            <a:r>
              <a:rPr lang="en-US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—</a:t>
            </a:r>
            <a:r>
              <a:rPr lang="pt-BR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UNIRIO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56433" y="61459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518433" y="6302892"/>
            <a:ext cx="3170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cristina.bicharra@uniriotec.br</a:t>
            </a:r>
            <a:endParaRPr lang="en-US" sz="1600" dirty="0">
              <a:solidFill>
                <a:srgbClr val="23475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29"/>
            <a:ext cx="12192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2608640"/>
            <a:ext cx="12192000" cy="1541864"/>
            <a:chOff x="0" y="2462242"/>
            <a:chExt cx="12192000" cy="1541864"/>
          </a:xfrm>
        </p:grpSpPr>
        <p:sp>
          <p:nvSpPr>
            <p:cNvPr id="5" name="Content Placeholder 4"/>
            <p:cNvSpPr txBox="1">
              <a:spLocks/>
            </p:cNvSpPr>
            <p:nvPr/>
          </p:nvSpPr>
          <p:spPr>
            <a:xfrm>
              <a:off x="0" y="2462242"/>
              <a:ext cx="12192000" cy="895533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pt-BR" sz="4400" b="1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ELON MUSK </a:t>
              </a:r>
              <a:r>
                <a:rPr lang="pt-BR" sz="4400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OR</a:t>
              </a:r>
              <a:r>
                <a:rPr lang="pt-BR" sz="4400" b="1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MARK ZUCKERBERG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896785" y="3357775"/>
              <a:ext cx="4398430" cy="646331"/>
            </a:xfrm>
            <a:prstGeom prst="rect">
              <a:avLst/>
            </a:prstGeom>
            <a:solidFill>
              <a:srgbClr val="283C5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3600" dirty="0" smtClean="0">
                  <a:solidFill>
                    <a:srgbClr val="A9D3CC"/>
                  </a:solidFill>
                  <a:latin typeface="Century Gothic" charset="0"/>
                  <a:ea typeface="Century Gothic" charset="0"/>
                  <a:cs typeface="Century Gothic" charset="0"/>
                </a:rPr>
                <a:t>DUELO </a:t>
              </a:r>
              <a:r>
                <a:rPr lang="pt-BR" sz="3600" dirty="0">
                  <a:solidFill>
                    <a:srgbClr val="A9D3CC"/>
                  </a:solidFill>
                  <a:latin typeface="Century Gothic" charset="0"/>
                  <a:ea typeface="Century Gothic" charset="0"/>
                  <a:cs typeface="Century Gothic" charset="0"/>
                </a:rPr>
                <a:t>DOS TITÃS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346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677" y="277627"/>
            <a:ext cx="3682203" cy="1944959"/>
          </a:xfr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270"/>
          <a:stretch/>
        </p:blipFill>
        <p:spPr>
          <a:xfrm>
            <a:off x="354638" y="2534992"/>
            <a:ext cx="3386721" cy="2122823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666" y="277627"/>
            <a:ext cx="3632669" cy="6302746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8" y="4970220"/>
            <a:ext cx="3828279" cy="1609617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8959" y="2467988"/>
            <a:ext cx="1541220" cy="385305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8028" y="3154649"/>
            <a:ext cx="2948694" cy="1549041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95" y="4842971"/>
            <a:ext cx="3199519" cy="706201"/>
          </a:xfrm>
          <a:prstGeom prst="rect">
            <a:avLst/>
          </a:prstGeom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4239" y="5699829"/>
            <a:ext cx="2736273" cy="658091"/>
          </a:xfrm>
          <a:prstGeom prst="rect">
            <a:avLst/>
          </a:prstGeom>
          <a:ln>
            <a:noFill/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5077" y="2424809"/>
            <a:ext cx="1779478" cy="530871"/>
          </a:xfrm>
          <a:prstGeom prst="rect">
            <a:avLst/>
          </a:prstGeom>
          <a:ln>
            <a:noFill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077" y="309711"/>
            <a:ext cx="1475557" cy="1922558"/>
          </a:xfrm>
          <a:prstGeom prst="rect">
            <a:avLst/>
          </a:prstGeom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04" r="5111" b="-1"/>
          <a:stretch/>
        </p:blipFill>
        <p:spPr>
          <a:xfrm>
            <a:off x="10266429" y="309711"/>
            <a:ext cx="1550874" cy="1922558"/>
          </a:xfrm>
          <a:prstGeom prst="rect">
            <a:avLst/>
          </a:prstGeom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 rot="643801">
            <a:off x="4649686" y="2356093"/>
            <a:ext cx="12176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400" b="1" smtClean="0">
                <a:solidFill>
                  <a:schemeClr val="bg1"/>
                </a:solidFill>
              </a:rPr>
              <a:t>MACHINES</a:t>
            </a:r>
            <a:endParaRPr lang="pt-BR" sz="1400" b="1">
              <a:solidFill>
                <a:schemeClr val="bg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532" y="426260"/>
            <a:ext cx="3237537" cy="914640"/>
          </a:xfrm>
          <a:prstGeom prst="rect">
            <a:avLst/>
          </a:prstGeom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3577963" y="3075057"/>
            <a:ext cx="5036074" cy="707886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O MEDO </a:t>
            </a:r>
            <a:r>
              <a:rPr lang="pt-BR" sz="4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DO NOVO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740" y="1802854"/>
            <a:ext cx="16559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1920 | NY TIMES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40" y="3241362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1940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39792" y="6027803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1963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85061" y="6254808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1955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01795" y="1033123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1927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69448" y="3154649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1980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67281" y="2707591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2010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63360" y="309711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192903" y="5174363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2000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808738" y="6277373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2010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78959" y="1921282"/>
            <a:ext cx="627274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pt-BR" sz="14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4" name="Rectangle 33"/>
          <p:cNvSpPr/>
          <p:nvPr/>
        </p:nvSpPr>
        <p:spPr>
          <a:xfrm rot="195170">
            <a:off x="4901794" y="3716776"/>
            <a:ext cx="2388410" cy="477054"/>
          </a:xfrm>
          <a:prstGeom prst="rect">
            <a:avLst/>
          </a:prstGeom>
          <a:solidFill>
            <a:srgbClr val="A9D3CC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N</a:t>
            </a:r>
            <a:r>
              <a:rPr lang="en-US" sz="2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ÃO </a:t>
            </a:r>
            <a:r>
              <a:rPr lang="en-US" sz="2500" b="1" dirty="0" err="1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É</a:t>
            </a:r>
            <a:r>
              <a:rPr lang="pt-BR" sz="2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NOVO!</a:t>
            </a:r>
          </a:p>
        </p:txBody>
      </p:sp>
    </p:spTree>
    <p:extLst>
      <p:ext uri="{BB962C8B-B14F-4D97-AF65-F5344CB8AC3E}">
        <p14:creationId xmlns:p14="http://schemas.microsoft.com/office/powerpoint/2010/main" val="21395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800" y="0"/>
            <a:ext cx="6097201" cy="3429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7200"/>
            <a:ext cx="6097200" cy="343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0" cy="34272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800" y="3428325"/>
            <a:ext cx="6097200" cy="342967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27221" y="3075057"/>
            <a:ext cx="9737558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sz="4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ÊNCIA ARTIFICIAL </a:t>
            </a:r>
            <a:r>
              <a:rPr lang="pt-BR" sz="4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HOLLYWOOD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2356672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MINORITY REPORT</a:t>
            </a:r>
            <a:r>
              <a:rPr lang="pt-BR" sz="140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| 2002</a:t>
            </a:r>
            <a:endParaRPr lang="pt-BR" sz="14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9391" y="0"/>
            <a:ext cx="2182609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THE TERMINATOR| 1984</a:t>
            </a:r>
            <a:endParaRPr lang="pt-BR" sz="14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57" y="6550223"/>
            <a:ext cx="2356672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SPACE ODISSEY |1968 </a:t>
            </a:r>
            <a:endParaRPr lang="pt-BR" sz="14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395285" y="6550223"/>
            <a:ext cx="1796716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THE MATRIX | 1999</a:t>
            </a:r>
            <a:endParaRPr lang="pt-BR" sz="14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8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12192000" cy="1285377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341120" y="406399"/>
            <a:ext cx="9834879" cy="5914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ÊNCIA ARTIFICIAL </a:t>
            </a: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REAL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2672" y="1574393"/>
            <a:ext cx="5014475" cy="1449405"/>
            <a:chOff x="579372" y="1434693"/>
            <a:chExt cx="5448301" cy="15748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9372" y="1530229"/>
              <a:ext cx="1889256" cy="138454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73272" y="1529414"/>
              <a:ext cx="1889256" cy="138535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16372" y="1434693"/>
              <a:ext cx="1511301" cy="15748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04916" y="3067708"/>
            <a:ext cx="51222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SIRI (APPLE), GOOGLE NOW, CORTANA (MICROSOFT) ALEXA (AMAZON)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087" y="1577475"/>
            <a:ext cx="3175107" cy="1375599"/>
          </a:xfrm>
          <a:prstGeom prst="rect">
            <a:avLst/>
          </a:prstGeom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3"/>
          <a:stretch/>
        </p:blipFill>
        <p:spPr>
          <a:xfrm>
            <a:off x="9041580" y="1571054"/>
            <a:ext cx="2862509" cy="14908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00334" y="6558709"/>
            <a:ext cx="3361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RECONHECIMENTO DE IMAGEM | SEGURAN</a:t>
            </a:r>
            <a:r>
              <a:rPr lang="en-US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ÇA</a:t>
            </a:r>
            <a:endParaRPr lang="pt-BR" sz="11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2194" y="3147998"/>
            <a:ext cx="3361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PERGUNTA E RESPOSTA: WATSON JEOPARDY </a:t>
            </a:r>
            <a:endParaRPr lang="pt-BR" sz="11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672" y="6522361"/>
            <a:ext cx="5014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CARRO AUT</a:t>
            </a:r>
            <a:r>
              <a:rPr lang="en-US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ÔMATO | TESLA</a:t>
            </a:r>
            <a:endParaRPr lang="pt-BR" sz="11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75" y="3429285"/>
            <a:ext cx="5014475" cy="29969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7087" y="3826576"/>
            <a:ext cx="3175105" cy="26004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1580" y="3474020"/>
            <a:ext cx="2862509" cy="14065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830720" y="4931680"/>
            <a:ext cx="3361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JOGOS : SISTEMA ALPHAGO VENCE MASTER</a:t>
            </a:r>
            <a:endParaRPr lang="pt-BR" sz="11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6829" y="1283569"/>
            <a:ext cx="10938341" cy="45719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1929" y="5272228"/>
            <a:ext cx="2862509" cy="1513128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3003" y="1548910"/>
            <a:ext cx="1708611" cy="146739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6883" y="1495265"/>
            <a:ext cx="1534931" cy="228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12832" y="1078831"/>
            <a:ext cx="6858000" cy="470033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88759" y="2942990"/>
            <a:ext cx="7491662" cy="972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sz="28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EMBARCADA EM DISPOSITIVOS MÓVEIS</a:t>
            </a:r>
            <a:endParaRPr lang="pt-BR" sz="3600" b="1" dirty="0">
              <a:solidFill>
                <a:srgbClr val="A9D3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12416" y="3228944"/>
            <a:ext cx="3547591" cy="400110"/>
          </a:xfrm>
          <a:prstGeom prst="rect">
            <a:avLst/>
          </a:prstGeom>
          <a:solidFill>
            <a:srgbClr val="A9D3CC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PROMOÇÃO DA INCLUSÃO</a:t>
            </a:r>
            <a:endParaRPr lang="en-US" sz="2000" dirty="0">
              <a:solidFill>
                <a:srgbClr val="283C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1662" y="2417980"/>
            <a:ext cx="288759" cy="2022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AGENDA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26829" y="2517378"/>
            <a:ext cx="10938342" cy="37818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200" b="1" dirty="0" smtClean="0">
                <a:solidFill>
                  <a:schemeClr val="bg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 (IA) </a:t>
            </a:r>
            <a:endParaRPr lang="pt-BR" sz="2200" b="1" dirty="0" smtClean="0">
              <a:solidFill>
                <a:schemeClr val="bg1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 COMO FERRAMENTA PROPULSORA DE PRODUTIVIDADE NO BRASIL</a:t>
            </a: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en-US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INCENTIVOS E </a:t>
            </a:r>
            <a:r>
              <a:rPr lang="en-US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ENTRAVES </a:t>
            </a:r>
            <a:r>
              <a:rPr lang="en-US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PARA IA NO BTRASIL</a:t>
            </a:r>
            <a:endParaRPr lang="pt-BR" sz="22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en-US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EDUCAÇÃO DAS MÁQUINAS</a:t>
            </a:r>
            <a:endParaRPr lang="pt-BR" sz="22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 DILEMA DA IA: AMEAÇA OU OPORTUNIDADE</a:t>
            </a:r>
            <a:endParaRPr lang="en-US" sz="22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30450" y="4016802"/>
            <a:ext cx="75311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sz="4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ÊNCIA </a:t>
            </a:r>
            <a:r>
              <a:rPr lang="en-US" sz="48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ARTIFICIAL 101</a:t>
            </a:r>
            <a:endParaRPr lang="pt-BR" sz="48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8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2989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</a:t>
            </a:r>
            <a:r>
              <a:rPr lang="en-US" sz="32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32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COMO COMPORTAMENTO HUMANO RACIONAL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2708" y="988860"/>
            <a:ext cx="7186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ROTEIRO PARA SOLU</a:t>
            </a:r>
            <a:r>
              <a:rPr lang="en-US" sz="28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ÇÃO DE PROBLEMAS</a:t>
            </a:r>
            <a:endParaRPr lang="en-US" sz="2800" dirty="0">
              <a:solidFill>
                <a:srgbClr val="A9D3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0251">
            <a:off x="584539" y="3094570"/>
            <a:ext cx="3419378" cy="14361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3936" y="2041178"/>
            <a:ext cx="5358064" cy="82330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pt-BR" sz="1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GERAÇÃO</a:t>
            </a:r>
            <a:r>
              <a:rPr lang="pt-BR" sz="1500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DE ALTERNATIVAS</a:t>
            </a:r>
          </a:p>
          <a:p>
            <a:pPr>
              <a:lnSpc>
                <a:spcPts val="1920"/>
              </a:lnSpc>
            </a:pPr>
            <a:r>
              <a:rPr lang="pt-BR" sz="1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AVALIAÇÃO</a:t>
            </a:r>
            <a:r>
              <a:rPr lang="pt-BR" sz="1500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SEGUNDO RESTRIÇÕES &amp; CRITÉRIOS</a:t>
            </a:r>
          </a:p>
          <a:p>
            <a:pPr>
              <a:lnSpc>
                <a:spcPts val="1920"/>
              </a:lnSpc>
            </a:pPr>
            <a:r>
              <a:rPr lang="pt-BR" sz="15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SELEÇÃO</a:t>
            </a:r>
            <a:r>
              <a:rPr lang="pt-BR" sz="1500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DA MELHOR OPÇÃO</a:t>
            </a:r>
            <a:endParaRPr lang="pt-BR" sz="1500" dirty="0">
              <a:solidFill>
                <a:srgbClr val="23475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3217" y="2185557"/>
            <a:ext cx="3906823" cy="387116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903241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96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2989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</a:t>
            </a:r>
            <a:r>
              <a:rPr lang="en-US" sz="32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32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COMO COMPORTAMENTO HUMANO RACIONAL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2708" y="988860"/>
            <a:ext cx="7186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ROTEIRO PARA SOLU</a:t>
            </a:r>
            <a:r>
              <a:rPr lang="en-US" sz="28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ÇÃO DE PROBLEMAS</a:t>
            </a:r>
            <a:endParaRPr lang="en-US" sz="2800" dirty="0">
              <a:solidFill>
                <a:srgbClr val="A9D3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53" r="8919"/>
          <a:stretch/>
        </p:blipFill>
        <p:spPr>
          <a:xfrm>
            <a:off x="6673515" y="2436426"/>
            <a:ext cx="4700337" cy="3028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0" y="2436426"/>
            <a:ext cx="5293749" cy="30300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52799" y="5750655"/>
            <a:ext cx="35926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400" b="1" dirty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JOGO </a:t>
            </a:r>
            <a:r>
              <a:rPr lang="pt-BR" sz="14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XADREZ</a:t>
            </a:r>
            <a:r>
              <a:rPr lang="en-US" sz="14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- </a:t>
            </a:r>
            <a:r>
              <a:rPr lang="pt-BR" sz="14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SISTEMA </a:t>
            </a:r>
            <a:r>
              <a:rPr lang="pt-BR" sz="1400" b="1" dirty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IBM DEEP BLUE</a:t>
            </a:r>
          </a:p>
        </p:txBody>
      </p:sp>
      <p:sp>
        <p:nvSpPr>
          <p:cNvPr id="8" name="Rectangle 7"/>
          <p:cNvSpPr/>
          <p:nvPr/>
        </p:nvSpPr>
        <p:spPr>
          <a:xfrm>
            <a:off x="859958" y="1782957"/>
            <a:ext cx="1228221" cy="369332"/>
          </a:xfrm>
          <a:prstGeom prst="rect">
            <a:avLst/>
          </a:prstGeom>
          <a:solidFill>
            <a:srgbClr val="234758"/>
          </a:solidFill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EXEMPLO</a:t>
            </a:r>
            <a:endParaRPr lang="pt-BR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50169" y="565712"/>
            <a:ext cx="7491662" cy="972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sz="34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ARQUITETURA DO C</a:t>
            </a:r>
            <a:r>
              <a:rPr lang="en-US" sz="34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ÉREBRO HUMANO</a:t>
            </a:r>
            <a:endParaRPr lang="pt-BR" sz="3400" b="1" dirty="0">
              <a:solidFill>
                <a:srgbClr val="A9D3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6829" y="1805157"/>
            <a:ext cx="10938341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750519" y="2357850"/>
            <a:ext cx="6690962" cy="3199302"/>
            <a:chOff x="2350169" y="2357850"/>
            <a:chExt cx="6690962" cy="31993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2357850"/>
              <a:ext cx="2945131" cy="3199302"/>
            </a:xfrm>
            <a:custGeom>
              <a:avLst/>
              <a:gdLst>
                <a:gd name="connsiteX0" fmla="*/ 65565 w 6313150"/>
                <a:gd name="connsiteY0" fmla="*/ 0 h 6857997"/>
                <a:gd name="connsiteX1" fmla="*/ 6313150 w 6313150"/>
                <a:gd name="connsiteY1" fmla="*/ 0 h 6857997"/>
                <a:gd name="connsiteX2" fmla="*/ 6313150 w 6313150"/>
                <a:gd name="connsiteY2" fmla="*/ 6857997 h 6857997"/>
                <a:gd name="connsiteX3" fmla="*/ 3293946 w 6313150"/>
                <a:gd name="connsiteY3" fmla="*/ 6857997 h 6857997"/>
                <a:gd name="connsiteX4" fmla="*/ 3235857 w 6313150"/>
                <a:gd name="connsiteY4" fmla="*/ 6823061 h 6857997"/>
                <a:gd name="connsiteX5" fmla="*/ 0 w 6313150"/>
                <a:gd name="connsiteY5" fmla="*/ 951803 h 6857997"/>
                <a:gd name="connsiteX6" fmla="*/ 31536 w 6313150"/>
                <a:gd name="connsiteY6" fmla="*/ 285771 h 685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13150" h="6857997">
                  <a:moveTo>
                    <a:pt x="65565" y="0"/>
                  </a:moveTo>
                  <a:lnTo>
                    <a:pt x="6313150" y="0"/>
                  </a:lnTo>
                  <a:lnTo>
                    <a:pt x="6313150" y="6857997"/>
                  </a:lnTo>
                  <a:lnTo>
                    <a:pt x="3293946" y="6857997"/>
                  </a:lnTo>
                  <a:lnTo>
                    <a:pt x="3235857" y="6823061"/>
                  </a:lnTo>
                  <a:cubicBezTo>
                    <a:pt x="1291240" y="5592803"/>
                    <a:pt x="0" y="3423096"/>
                    <a:pt x="0" y="951803"/>
                  </a:cubicBezTo>
                  <a:cubicBezTo>
                    <a:pt x="0" y="727140"/>
                    <a:pt x="10673" y="504970"/>
                    <a:pt x="31536" y="285771"/>
                  </a:cubicBezTo>
                  <a:close/>
                </a:path>
              </a:pathLst>
            </a:custGeom>
          </p:spPr>
        </p:pic>
        <p:pic>
          <p:nvPicPr>
            <p:cNvPr id="7" name="Content Placeholder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50169" y="2597399"/>
              <a:ext cx="2718274" cy="2720205"/>
            </a:xfrm>
            <a:prstGeom prst="ellipse">
              <a:avLst/>
            </a:prstGeom>
            <a:effectLst/>
          </p:spPr>
        </p:pic>
      </p:grpSp>
      <p:sp>
        <p:nvSpPr>
          <p:cNvPr id="8" name="Rectangle 7"/>
          <p:cNvSpPr/>
          <p:nvPr/>
        </p:nvSpPr>
        <p:spPr>
          <a:xfrm>
            <a:off x="11903241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9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524452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350169" y="417285"/>
            <a:ext cx="7491662" cy="689882"/>
          </a:xfrm>
          <a:prstGeom prst="rect">
            <a:avLst/>
          </a:prstGeom>
          <a:solidFill>
            <a:srgbClr val="283C5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APRENDIZADO DE M</a:t>
            </a:r>
            <a:r>
              <a:rPr lang="en-US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ÁQUINA</a:t>
            </a:r>
            <a:endParaRPr lang="pt-BR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6143" y="1524452"/>
            <a:ext cx="10938341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9535" y="2492818"/>
            <a:ext cx="4994949" cy="2978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43" y="2628209"/>
            <a:ext cx="4555411" cy="270783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096000" y="2036933"/>
            <a:ext cx="0" cy="371219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5400000">
            <a:off x="5951621" y="5702601"/>
            <a:ext cx="288759" cy="2022038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37465" y="5491316"/>
            <a:ext cx="5335001" cy="1315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TECNOLOGIA de redes neurais </a:t>
            </a:r>
            <a:b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Rosemblatt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(60)/</a:t>
            </a: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Hopfield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(80), </a:t>
            </a: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Kohonen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(80)</a:t>
            </a:r>
            <a:r>
              <a:rPr lang="pt-BR" sz="14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  <a:br>
              <a:rPr lang="pt-BR" sz="14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Le </a:t>
            </a: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Cun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(90),..., Andrew </a:t>
            </a: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Ng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&amp; </a:t>
            </a:r>
            <a:r>
              <a:rPr lang="pt-BR" sz="1800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Fei-fei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(2012)</a:t>
            </a:r>
            <a:endParaRPr lang="pt-BR" sz="1400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469899" y="5468756"/>
            <a:ext cx="4722102" cy="13384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evolução </a:t>
            </a:r>
            <a: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EXPONENCIAL 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do hardware</a:t>
            </a:r>
            <a:endParaRPr lang="pt-BR" sz="18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evolução </a:t>
            </a:r>
            <a: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rápida </a:t>
            </a: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do software</a:t>
            </a:r>
            <a: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pt-BR" sz="1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4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código aberto, evolução comunitária</a:t>
            </a:r>
          </a:p>
        </p:txBody>
      </p:sp>
    </p:spTree>
    <p:extLst>
      <p:ext uri="{BB962C8B-B14F-4D97-AF65-F5344CB8AC3E}">
        <p14:creationId xmlns:p14="http://schemas.microsoft.com/office/powerpoint/2010/main" val="124430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06651"/>
            <a:ext cx="12192000" cy="5151349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92150" y="575218"/>
            <a:ext cx="10807700" cy="5893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sz="36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COMPLEXIDADE:</a:t>
            </a:r>
            <a:r>
              <a:rPr lang="pt-BR" sz="3600" b="1" dirty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3600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RECONHECIMENTO DO GATO</a:t>
            </a:r>
            <a:endParaRPr lang="pt-BR" sz="3600" b="1" dirty="0">
              <a:solidFill>
                <a:srgbClr val="A9D3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7101" y="5398382"/>
            <a:ext cx="2613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100.000 </a:t>
            </a:r>
            <a:r>
              <a:rPr lang="en-US" sz="1600" b="1" dirty="0" err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conceitos</a:t>
            </a:r>
            <a:endParaRPr lang="en-US" sz="16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1.000 imagens/</a:t>
            </a:r>
            <a:r>
              <a:rPr lang="en-US" sz="1600" b="1" dirty="0" err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conceito</a:t>
            </a:r>
            <a:endParaRPr lang="en-US" sz="16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518" y="2143585"/>
            <a:ext cx="3332964" cy="646331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CLUSTERS DE GPUS E CPUS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PROCESSAMENTO PARALELO</a:t>
            </a:r>
            <a:endParaRPr lang="pt-BR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78930" y="4905939"/>
            <a:ext cx="29258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15 </a:t>
            </a:r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imagens</a:t>
            </a:r>
          </a:p>
          <a:p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24 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nós</a:t>
            </a:r>
          </a:p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140 </a:t>
            </a:r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parâmetros </a:t>
            </a:r>
          </a:p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15 bilhões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conexões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pt-BR" sz="16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78930" y="4500065"/>
            <a:ext cx="3509294" cy="338554"/>
          </a:xfrm>
          <a:prstGeom prst="rect">
            <a:avLst/>
          </a:prstGeom>
          <a:solidFill>
            <a:srgbClr val="A9D3CC"/>
          </a:solidFill>
        </p:spPr>
        <p:txBody>
          <a:bodyPr wrap="none">
            <a:spAutoFit/>
          </a:bodyPr>
          <a:lstStyle/>
          <a:p>
            <a:r>
              <a:rPr lang="pt-BR" sz="1600" b="1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PROJETO 2012 (STANFORD AI LAB)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949950" y="3034772"/>
            <a:ext cx="285750" cy="44838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27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98031"/>
            <a:ext cx="12192000" cy="545996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8118" y="272537"/>
            <a:ext cx="9557351" cy="9720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 COMO </a:t>
            </a:r>
            <a:r>
              <a:rPr lang="pt-BR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ACELERADOR DA PRODUTIVIDADE BRASILEIRA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03744" y="3897182"/>
            <a:ext cx="6218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6B8"/>
                </a:solidFill>
                <a:latin typeface="Century Gothic" charset="0"/>
                <a:ea typeface="Century Gothic" charset="0"/>
                <a:cs typeface="Century Gothic" charset="0"/>
              </a:rPr>
              <a:t>PIB</a:t>
            </a:r>
            <a:endParaRPr lang="en-US" sz="2400" b="1" dirty="0">
              <a:solidFill>
                <a:srgbClr val="0076B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743" y="2326967"/>
            <a:ext cx="6006103" cy="408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9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50169" y="284288"/>
            <a:ext cx="7491662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IA NA </a:t>
            </a: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AGRICULTURA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3989" y="1751182"/>
            <a:ext cx="4491182" cy="3856925"/>
          </a:xfrm>
          <a:prstGeom prst="rect">
            <a:avLst/>
          </a:prstGeom>
          <a:effectLst/>
        </p:spPr>
      </p:pic>
      <p:sp>
        <p:nvSpPr>
          <p:cNvPr id="6" name="TextBox 5"/>
          <p:cNvSpPr txBox="1"/>
          <p:nvPr/>
        </p:nvSpPr>
        <p:spPr>
          <a:xfrm>
            <a:off x="6849430" y="5922348"/>
            <a:ext cx="494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EXEMPLO </a:t>
            </a:r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EMBRAPA</a:t>
            </a:r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: </a:t>
            </a:r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SISTEMA SPECSOLO</a:t>
            </a:r>
          </a:p>
          <a:p>
            <a:pPr algn="ctr"/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FERTILIZANTE CERTO NA MEDIDA CERTA</a:t>
            </a:r>
            <a:endParaRPr lang="pt-BR" sz="16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41400" y="2517378"/>
            <a:ext cx="5549900" cy="182324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AGRICULTURA DE PRECISÃO</a:t>
            </a: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MENOR CUSTO DE PRODUÇÃO</a:t>
            </a:r>
          </a:p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MELHORA NA PRODUTIVIDADE</a:t>
            </a:r>
            <a:endParaRPr lang="pt-BR" sz="22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0413608">
            <a:off x="7346682" y="4713538"/>
            <a:ext cx="449754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MENOR CUSTO DE PRODUÇÃO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5295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6830" y="284288"/>
            <a:ext cx="10938341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 NA </a:t>
            </a: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IND</a:t>
            </a:r>
            <a:r>
              <a:rPr lang="en-US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ÚSTRIA DO PETRÓLEO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57297" y="2523732"/>
            <a:ext cx="3393465" cy="3013494"/>
          </a:xfrm>
          <a:prstGeom prst="rect">
            <a:avLst/>
          </a:prstGeom>
          <a:effectLst/>
        </p:spPr>
      </p:pic>
      <p:pic>
        <p:nvPicPr>
          <p:cNvPr id="14" name="Imagem 6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06420" y="2522657"/>
            <a:ext cx="3924216" cy="301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119345" y="1676008"/>
            <a:ext cx="41198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pt-BR" dirty="0"/>
              <a:t>SISTEMA ADD-GDPO</a:t>
            </a:r>
          </a:p>
          <a:p>
            <a:r>
              <a:rPr lang="pt-BR" sz="1400" b="0" dirty="0" smtClean="0"/>
              <a:t>MONITORAMENTO DOS EQUIPAMENTOS </a:t>
            </a:r>
          </a:p>
          <a:p>
            <a:r>
              <a:rPr lang="pt-BR" sz="1400" b="0" dirty="0" smtClean="0"/>
              <a:t>PREVENÇÃO DE PARADAS</a:t>
            </a:r>
            <a:endParaRPr lang="pt-BR" sz="1400" b="0" dirty="0"/>
          </a:p>
        </p:txBody>
      </p:sp>
      <p:grpSp>
        <p:nvGrpSpPr>
          <p:cNvPr id="2" name="Group 1"/>
          <p:cNvGrpSpPr/>
          <p:nvPr/>
        </p:nvGrpSpPr>
        <p:grpSpPr>
          <a:xfrm>
            <a:off x="8205797" y="1674841"/>
            <a:ext cx="2614968" cy="4893993"/>
            <a:chOff x="8004647" y="1822439"/>
            <a:chExt cx="2614968" cy="4893993"/>
          </a:xfrm>
        </p:grpSpPr>
        <p:sp>
          <p:nvSpPr>
            <p:cNvPr id="6" name="TextBox 5"/>
            <p:cNvSpPr txBox="1"/>
            <p:nvPr/>
          </p:nvSpPr>
          <p:spPr>
            <a:xfrm>
              <a:off x="8004647" y="1822439"/>
              <a:ext cx="261496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SISTEMA </a:t>
              </a:r>
              <a:r>
                <a:rPr lang="pt-BR" sz="1600" b="1" dirty="0" smtClean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ADDGEO</a:t>
              </a:r>
            </a:p>
            <a:p>
              <a:pPr algn="ctr"/>
              <a:r>
                <a:rPr lang="pt-BR" sz="1400" dirty="0" smtClean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ESTUDO DE RESERVATÓRIO</a:t>
              </a:r>
              <a:endParaRPr lang="pt-BR" sz="14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pic>
          <p:nvPicPr>
            <p:cNvPr id="9" name="Picture 8" descr="D:\users\arbasi\- fontes -\addlabs\apresentacao_PETROBRAS\sequencia3\13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235966" y="2453645"/>
              <a:ext cx="2152331" cy="1914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Imagem 4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35966" y="5211139"/>
              <a:ext cx="2152331" cy="150529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8107007" y="4382796"/>
              <a:ext cx="24219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SISTEMA </a:t>
              </a:r>
              <a:r>
                <a:rPr lang="pt-BR" sz="1600" b="1" dirty="0" err="1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DMRisco</a:t>
              </a:r>
              <a:endPara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  <a:p>
              <a:pPr algn="ctr"/>
              <a:r>
                <a:rPr lang="pt-BR" sz="1400" dirty="0" smtClean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MINERAÇÃO DE DADOS</a:t>
              </a:r>
            </a:p>
            <a:p>
              <a:pPr algn="ctr"/>
              <a:r>
                <a:rPr lang="pt-BR" sz="1400" dirty="0" smtClean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CAUSAS DE ACIDENTES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589917" y="1099309"/>
            <a:ext cx="5975254" cy="369332"/>
          </a:xfrm>
          <a:prstGeom prst="rect">
            <a:avLst/>
          </a:prstGeom>
          <a:solidFill>
            <a:srgbClr val="283C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Projetos </a:t>
            </a: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IA </a:t>
            </a:r>
            <a:r>
              <a:rPr lang="mr-IN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–</a:t>
            </a: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b="1" dirty="0" err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ADDLabs</a:t>
            </a:r>
            <a:r>
              <a:rPr lang="pt-BR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| SISTEMAS IMPLANTADOS</a:t>
            </a:r>
            <a:endParaRPr lang="pt-BR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7297" y="5613360"/>
            <a:ext cx="3393465" cy="461665"/>
          </a:xfrm>
          <a:prstGeom prst="rect">
            <a:avLst/>
          </a:prstGeom>
          <a:solidFill>
            <a:srgbClr val="0076B8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ECONOMIA </a:t>
            </a:r>
          </a:p>
          <a:p>
            <a:pPr algn="ctr"/>
            <a:r>
              <a:rPr lang="pt-BR" sz="1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PROJETOS OTIMIZADOS</a:t>
            </a:r>
            <a:endParaRPr lang="pt-BR" sz="12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06420" y="5613359"/>
            <a:ext cx="3924216" cy="461665"/>
          </a:xfrm>
          <a:prstGeom prst="rect">
            <a:avLst/>
          </a:prstGeom>
          <a:solidFill>
            <a:srgbClr val="0076B8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pt-BR" dirty="0"/>
              <a:t>ECONOMIA </a:t>
            </a:r>
            <a:endParaRPr lang="pt-BR" dirty="0" smtClean="0"/>
          </a:p>
          <a:p>
            <a:r>
              <a:rPr lang="pt-BR" dirty="0" smtClean="0"/>
              <a:t>PREVENÇÃO DE PARADAS</a:t>
            </a:r>
            <a:endParaRPr lang="pt-BR" dirty="0"/>
          </a:p>
        </p:txBody>
      </p:sp>
      <p:sp>
        <p:nvSpPr>
          <p:cNvPr id="12" name="TextBox 11"/>
          <p:cNvSpPr txBox="1"/>
          <p:nvPr/>
        </p:nvSpPr>
        <p:spPr>
          <a:xfrm>
            <a:off x="657297" y="1893600"/>
            <a:ext cx="339346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SISTEMA ADD-SUB</a:t>
            </a:r>
          </a:p>
          <a:p>
            <a:pPr algn="ctr"/>
            <a:r>
              <a:rPr lang="pt-BR" sz="1400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LAYOUT SUBMARINO OTIMIZADO</a:t>
            </a:r>
            <a:endParaRPr lang="pt-BR" sz="1400" dirty="0">
              <a:solidFill>
                <a:srgbClr val="234758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30107" y="2816520"/>
            <a:ext cx="1404582" cy="830997"/>
          </a:xfrm>
          <a:prstGeom prst="rect">
            <a:avLst/>
          </a:prstGeom>
          <a:solidFill>
            <a:srgbClr val="0076B8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pt-BR" dirty="0"/>
              <a:t>ECONOMIA</a:t>
            </a:r>
          </a:p>
          <a:p>
            <a:r>
              <a:rPr lang="pt-BR" dirty="0"/>
              <a:t>PREVENÇÃO DE PERFURAR POÇO SECO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2494" y="5592320"/>
            <a:ext cx="1479807" cy="646331"/>
          </a:xfrm>
          <a:prstGeom prst="rect">
            <a:avLst/>
          </a:prstGeom>
          <a:solidFill>
            <a:srgbClr val="0076B8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pt-BR" dirty="0"/>
              <a:t>ECONOMIA</a:t>
            </a:r>
          </a:p>
          <a:p>
            <a:r>
              <a:rPr lang="pt-BR" dirty="0"/>
              <a:t>PREVENÇÃO DE ACIDENTES</a:t>
            </a:r>
          </a:p>
        </p:txBody>
      </p:sp>
    </p:spTree>
    <p:extLst>
      <p:ext uri="{BB962C8B-B14F-4D97-AF65-F5344CB8AC3E}">
        <p14:creationId xmlns:p14="http://schemas.microsoft.com/office/powerpoint/2010/main" val="59164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 EM </a:t>
            </a: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SERVIÇOS</a:t>
            </a:r>
            <a:r>
              <a:rPr lang="en-US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PARA O CIDADÃO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21956" y="4021963"/>
            <a:ext cx="4081127" cy="225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921955" y="5863369"/>
            <a:ext cx="4081127" cy="415498"/>
          </a:xfrm>
          <a:prstGeom prst="rect">
            <a:avLst/>
          </a:prstGeom>
          <a:solidFill>
            <a:srgbClr val="283C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 CIDAD</a:t>
            </a:r>
            <a:r>
              <a:rPr lang="en-US" sz="105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ÃO</a:t>
            </a:r>
            <a:r>
              <a:rPr lang="pt-BR" sz="105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05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MONITORAMENTO DAS AÇÕES DO</a:t>
            </a:r>
            <a:br>
              <a:rPr lang="en-US" sz="105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sz="105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GOVERNO QUE AFETAM O CIDADÃO</a:t>
            </a:r>
            <a:endParaRPr lang="pt-BR" sz="105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3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8917" y="4070668"/>
            <a:ext cx="4081127" cy="2208199"/>
          </a:xfrm>
        </p:spPr>
      </p:pic>
      <p:grpSp>
        <p:nvGrpSpPr>
          <p:cNvPr id="38" name="Group 37"/>
          <p:cNvGrpSpPr/>
          <p:nvPr/>
        </p:nvGrpSpPr>
        <p:grpSpPr>
          <a:xfrm>
            <a:off x="1921956" y="1624047"/>
            <a:ext cx="8348088" cy="2197176"/>
            <a:chOff x="622803" y="1624047"/>
            <a:chExt cx="8348088" cy="2197176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6830" y="1875591"/>
              <a:ext cx="1945633" cy="1945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Content Placeholder 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58297" y="1875591"/>
              <a:ext cx="1945633" cy="1945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Content Placeholder 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9764" y="1875591"/>
              <a:ext cx="4081127" cy="1945118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42" name="TextBox 41"/>
            <p:cNvSpPr txBox="1"/>
            <p:nvPr/>
          </p:nvSpPr>
          <p:spPr>
            <a:xfrm>
              <a:off x="4889764" y="1625632"/>
              <a:ext cx="4081127" cy="261610"/>
            </a:xfrm>
            <a:prstGeom prst="rect">
              <a:avLst/>
            </a:prstGeom>
            <a:solidFill>
              <a:srgbClr val="283C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PROPAGANDA E DESCONTOS PERSONALIDADOS</a:t>
              </a:r>
              <a:endParaRPr lang="pt-BR" sz="11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22803" y="1624047"/>
              <a:ext cx="4081127" cy="261610"/>
            </a:xfrm>
            <a:prstGeom prst="rect">
              <a:avLst/>
            </a:prstGeom>
            <a:solidFill>
              <a:srgbClr val="283C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SISTEMAS DE DIAGNÓSTICO MÉDICO</a:t>
              </a:r>
              <a:endParaRPr lang="pt-BR" sz="11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188917" y="6024951"/>
            <a:ext cx="4081127" cy="253916"/>
          </a:xfrm>
          <a:prstGeom prst="rect">
            <a:avLst/>
          </a:prstGeom>
          <a:solidFill>
            <a:srgbClr val="283C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 err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iCAD</a:t>
            </a:r>
            <a:r>
              <a:rPr lang="pt-BR" sz="105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| CARRO AUT</a:t>
            </a:r>
            <a:r>
              <a:rPr lang="en-US" sz="105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ÔMATO BRASILEIRO PERCORREU 74KM ES</a:t>
            </a:r>
            <a:endParaRPr lang="pt-BR" sz="105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4805434"/>
            <a:ext cx="185371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r"/>
            <a:r>
              <a:rPr lang="pt-BR" sz="1400" dirty="0" smtClean="0">
                <a:solidFill>
                  <a:schemeClr val="tx1"/>
                </a:solidFill>
              </a:rPr>
              <a:t>PREVENÇÃO DE</a:t>
            </a:r>
            <a:br>
              <a:rPr lang="pt-BR" sz="1400" dirty="0" smtClean="0">
                <a:solidFill>
                  <a:schemeClr val="tx1"/>
                </a:solidFill>
              </a:rPr>
            </a:br>
            <a:r>
              <a:rPr lang="pt-BR" sz="1400" dirty="0" smtClean="0">
                <a:solidFill>
                  <a:schemeClr val="tx1"/>
                </a:solidFill>
              </a:rPr>
              <a:t>PROBLEMAS PARA</a:t>
            </a:r>
            <a:br>
              <a:rPr lang="pt-BR" sz="1400" dirty="0" smtClean="0">
                <a:solidFill>
                  <a:schemeClr val="tx1"/>
                </a:solidFill>
              </a:rPr>
            </a:br>
            <a:r>
              <a:rPr lang="pt-BR" sz="1400" dirty="0" smtClean="0">
                <a:solidFill>
                  <a:schemeClr val="tx1"/>
                </a:solidFill>
              </a:rPr>
              <a:t>O CIDADÃO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338284" y="4913156"/>
            <a:ext cx="17361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l"/>
            <a:r>
              <a:rPr lang="pt-BR" sz="1400" dirty="0" smtClean="0">
                <a:solidFill>
                  <a:schemeClr val="tx1"/>
                </a:solidFill>
              </a:rPr>
              <a:t>CARRO</a:t>
            </a:r>
          </a:p>
          <a:p>
            <a:pPr algn="l"/>
            <a:r>
              <a:rPr lang="pt-BR" sz="1400" dirty="0" smtClean="0">
                <a:solidFill>
                  <a:schemeClr val="tx1"/>
                </a:solidFill>
              </a:rPr>
              <a:t>AUTÔNOMO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8444" y="2480185"/>
            <a:ext cx="181527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r"/>
            <a:r>
              <a:rPr lang="pt-BR" sz="1400" dirty="0" smtClean="0">
                <a:solidFill>
                  <a:schemeClr val="tx1"/>
                </a:solidFill>
              </a:rPr>
              <a:t>AL</a:t>
            </a:r>
            <a:r>
              <a:rPr lang="en-US" sz="1400" dirty="0" smtClean="0">
                <a:solidFill>
                  <a:schemeClr val="tx1"/>
                </a:solidFill>
              </a:rPr>
              <a:t>ÍVIO NO</a:t>
            </a:r>
          </a:p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SISTEMA</a:t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DE SAÚDE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338284" y="2586540"/>
            <a:ext cx="17361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l"/>
            <a:r>
              <a:rPr lang="pt-BR" sz="1400" dirty="0" smtClean="0">
                <a:solidFill>
                  <a:schemeClr val="tx1"/>
                </a:solidFill>
              </a:rPr>
              <a:t>AUMENTO</a:t>
            </a:r>
          </a:p>
          <a:p>
            <a:pPr algn="l"/>
            <a:r>
              <a:rPr lang="pt-BR" sz="1400" dirty="0" smtClean="0">
                <a:solidFill>
                  <a:schemeClr val="tx1"/>
                </a:solidFill>
              </a:rPr>
              <a:t>DAS </a:t>
            </a:r>
            <a:r>
              <a:rPr lang="pt-BR" sz="1400" dirty="0">
                <a:solidFill>
                  <a:schemeClr val="tx1"/>
                </a:solidFill>
              </a:rPr>
              <a:t>VENDAS</a:t>
            </a:r>
          </a:p>
        </p:txBody>
      </p:sp>
    </p:spTree>
    <p:extLst>
      <p:ext uri="{BB962C8B-B14F-4D97-AF65-F5344CB8AC3E}">
        <p14:creationId xmlns:p14="http://schemas.microsoft.com/office/powerpoint/2010/main" val="58406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351417"/>
            <a:ext cx="4757191" cy="3267035"/>
          </a:xfrm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IA </a:t>
            </a:r>
            <a:r>
              <a:rPr lang="en-US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HOMEM BIÔNICO</a:t>
            </a:r>
            <a:endParaRPr lang="pt-BR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523" y="2351417"/>
            <a:ext cx="4909477" cy="3267035"/>
          </a:xfrm>
          <a:prstGeom prst="rect">
            <a:avLst/>
          </a:prstGeom>
          <a:effectLst/>
        </p:spPr>
      </p:pic>
      <p:sp>
        <p:nvSpPr>
          <p:cNvPr id="9" name="TextBox 8"/>
          <p:cNvSpPr txBox="1"/>
          <p:nvPr/>
        </p:nvSpPr>
        <p:spPr>
          <a:xfrm>
            <a:off x="4026472" y="5654837"/>
            <a:ext cx="446417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b="1" smtClean="0"/>
              <a:t>AMENIZA LIMITAÇÕES </a:t>
            </a:r>
            <a:r>
              <a:rPr lang="pt-BR" sz="2400" b="1" dirty="0" smtClean="0"/>
              <a:t>HUMANAS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89308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30664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INVESTIMENTO EM IA NA </a:t>
            </a: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IND</a:t>
            </a: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ÚSTRIA DE PETRÓLEO</a:t>
            </a:r>
            <a:endParaRPr lang="pt-BR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39270"/>
              </p:ext>
            </p:extLst>
          </p:nvPr>
        </p:nvGraphicFramePr>
        <p:xfrm>
          <a:off x="727826" y="1130536"/>
          <a:ext cx="9232668" cy="1440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1730"/>
                <a:gridCol w="3300938"/>
              </a:tblGrid>
              <a:tr h="4606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2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INDÚSTRIA RESISTENTE A NOVAS TECNOLOGIAS</a:t>
                      </a:r>
                      <a:endParaRPr lang="pt-BR" sz="2200" b="1" i="0" u="none" strike="noStrike" kern="120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D3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6401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% Recuperação do Reservatório</a:t>
                      </a:r>
                      <a:endParaRPr lang="pt-BR" sz="2000" b="1" i="0" u="none" strike="noStrike" kern="120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Apenas 30%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49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Tempo de desenvolvimento </a:t>
                      </a:r>
                      <a:b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</a:br>
                      <a: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(entre achar e produzir)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kern="120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 2 a 5 anos</a:t>
                      </a:r>
                      <a:endParaRPr lang="pt-BR" sz="2000" b="1" i="0" u="none" strike="noStrike" kern="120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826327"/>
              </p:ext>
            </p:extLst>
          </p:nvPr>
        </p:nvGraphicFramePr>
        <p:xfrm>
          <a:off x="727826" y="2692905"/>
          <a:ext cx="9232668" cy="2159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4461"/>
                <a:gridCol w="3014884"/>
                <a:gridCol w="2693323"/>
              </a:tblGrid>
              <a:tr h="3239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200" b="1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PROJETOS DE 1998-2016 (FONTE ANP)</a:t>
                      </a:r>
                      <a:endParaRPr lang="pt-BR" sz="2200" b="1" i="0" u="none" strike="noStrike" noProof="0" dirty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3C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693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Valor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 err="1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</a:t>
                      </a:r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$ 30mil a 10 milhões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</a:t>
                      </a:r>
                      <a:r>
                        <a:rPr lang="en-US" sz="2000" u="none" strike="noStrike" noProof="0" dirty="0" err="1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é</a:t>
                      </a:r>
                      <a:r>
                        <a:rPr lang="pt-BR" sz="2000" u="none" strike="noStrike" noProof="0" dirty="0" err="1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dio</a:t>
                      </a:r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= R$740K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Duração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a 5 anos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</a:t>
                      </a:r>
                      <a:r>
                        <a:rPr lang="en-US" sz="2000" u="none" strike="noStrike" noProof="0" dirty="0" err="1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édia</a:t>
                      </a:r>
                      <a:r>
                        <a:rPr lang="en-US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=</a:t>
                      </a:r>
                      <a:r>
                        <a:rPr lang="en-US" sz="2000" u="none" strike="noStrike" baseline="0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2 </a:t>
                      </a:r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anos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895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Número</a:t>
                      </a:r>
                      <a:r>
                        <a:rPr lang="pt-BR" sz="2000" b="1" u="none" strike="noStrike" baseline="0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 Projetos 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71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(39 concluídos)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62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Instituições de pesquisa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0" i="0" kern="1200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UFRJ, PUC-Rio, UNICAMP, IME, UFBA, UFPA,</a:t>
                      </a:r>
                      <a:br>
                        <a:rPr lang="pt-BR" sz="2000" b="0" i="0" kern="1200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</a:br>
                      <a:r>
                        <a:rPr lang="pt-BR" sz="2000" b="0" i="0" kern="1200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UFPE, UFRN, UFSC, UFF, UFCG, UNESP e ILTC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effectLst/>
                        <a:latin typeface="Arial" charset="0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54500"/>
              </p:ext>
            </p:extLst>
          </p:nvPr>
        </p:nvGraphicFramePr>
        <p:xfrm>
          <a:off x="727826" y="4976769"/>
          <a:ext cx="9232668" cy="152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3892"/>
                <a:gridCol w="2898776"/>
              </a:tblGrid>
              <a:tr h="3810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PROJETOS APROVADOS EM IA &amp; ROBÓTICA 2017 (FONTE CENPES)</a:t>
                      </a:r>
                      <a:endParaRPr lang="pt-BR" sz="2200" b="1" i="0" u="none" strike="noStrike" noProof="0" dirty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3C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Numero de Projetos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14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Duração média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4 anos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Valor médio</a:t>
                      </a:r>
                      <a:endParaRPr lang="pt-BR" sz="2000" b="1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noProof="0" dirty="0" smtClean="0">
                          <a:solidFill>
                            <a:srgbClr val="283C50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R$3M</a:t>
                      </a:r>
                      <a:endParaRPr lang="pt-BR" sz="2000" b="0" i="0" u="none" strike="noStrike" noProof="0" dirty="0">
                        <a:solidFill>
                          <a:srgbClr val="283C5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119360" y="3400830"/>
            <a:ext cx="1422400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MÉDIA de </a:t>
            </a:r>
          </a:p>
          <a:p>
            <a:r>
              <a:rPr lang="pt-BR" sz="2000" b="1" dirty="0" smtClean="0"/>
              <a:t>1 PROJETO</a:t>
            </a:r>
          </a:p>
          <a:p>
            <a:r>
              <a:rPr lang="pt-BR" sz="2000" b="1" dirty="0" smtClean="0"/>
              <a:t>&lt; R$1M </a:t>
            </a:r>
            <a:r>
              <a:rPr lang="pt-BR" dirty="0" smtClean="0"/>
              <a:t>POR ANO</a:t>
            </a:r>
            <a:endParaRPr lang="pt-BR" dirty="0"/>
          </a:p>
        </p:txBody>
      </p:sp>
      <p:sp>
        <p:nvSpPr>
          <p:cNvPr id="8" name="TextBox 7"/>
          <p:cNvSpPr txBox="1"/>
          <p:nvPr/>
        </p:nvSpPr>
        <p:spPr>
          <a:xfrm>
            <a:off x="10119360" y="5492394"/>
            <a:ext cx="1645920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MÉDIA de </a:t>
            </a:r>
          </a:p>
          <a:p>
            <a:r>
              <a:rPr lang="pt-BR" sz="2000" b="1" dirty="0" smtClean="0"/>
              <a:t>14 PROJETOS</a:t>
            </a:r>
          </a:p>
          <a:p>
            <a:r>
              <a:rPr lang="pt-BR" sz="2000" b="1" dirty="0" smtClean="0"/>
              <a:t>R$15M</a:t>
            </a:r>
          </a:p>
          <a:p>
            <a:r>
              <a:rPr lang="pt-BR" sz="2000" b="1" dirty="0" smtClean="0"/>
              <a:t> </a:t>
            </a:r>
            <a:r>
              <a:rPr lang="pt-BR" sz="1600" dirty="0" smtClean="0"/>
              <a:t>POR ANO</a:t>
            </a:r>
            <a:endParaRPr lang="pt-BR" sz="1600" dirty="0"/>
          </a:p>
        </p:txBody>
      </p:sp>
      <p:sp>
        <p:nvSpPr>
          <p:cNvPr id="9" name="Oval 8"/>
          <p:cNvSpPr/>
          <p:nvPr/>
        </p:nvSpPr>
        <p:spPr>
          <a:xfrm>
            <a:off x="5344160" y="3885716"/>
            <a:ext cx="812800" cy="3827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urved Connector 14"/>
          <p:cNvCxnSpPr>
            <a:stCxn id="9" idx="0"/>
            <a:endCxn id="7" idx="0"/>
          </p:cNvCxnSpPr>
          <p:nvPr/>
        </p:nvCxnSpPr>
        <p:spPr>
          <a:xfrm rot="5400000" flipH="1" flipV="1">
            <a:off x="8048117" y="1103273"/>
            <a:ext cx="484886" cy="5080000"/>
          </a:xfrm>
          <a:prstGeom prst="curvedConnector3">
            <a:avLst>
              <a:gd name="adj1" fmla="val 14714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97520" y="5356038"/>
            <a:ext cx="812800" cy="3827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urved Connector 20"/>
          <p:cNvCxnSpPr>
            <a:stCxn id="20" idx="0"/>
            <a:endCxn id="8" idx="0"/>
          </p:cNvCxnSpPr>
          <p:nvPr/>
        </p:nvCxnSpPr>
        <p:spPr>
          <a:xfrm rot="16200000" flipH="1">
            <a:off x="9654942" y="4205016"/>
            <a:ext cx="136356" cy="2438400"/>
          </a:xfrm>
          <a:prstGeom prst="curvedConnector3">
            <a:avLst>
              <a:gd name="adj1" fmla="val -1676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426960" y="1540893"/>
            <a:ext cx="1838960" cy="5176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TextBox 27"/>
          <p:cNvSpPr txBox="1"/>
          <p:nvPr/>
        </p:nvSpPr>
        <p:spPr>
          <a:xfrm>
            <a:off x="10119360" y="1568891"/>
            <a:ext cx="18084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BAIXA PRODUTIVIDADE</a:t>
            </a:r>
            <a:endParaRPr lang="pt-BR" dirty="0"/>
          </a:p>
        </p:txBody>
      </p:sp>
      <p:cxnSp>
        <p:nvCxnSpPr>
          <p:cNvPr id="31" name="Curved Connector 30"/>
          <p:cNvCxnSpPr>
            <a:stCxn id="27" idx="0"/>
            <a:endCxn id="28" idx="0"/>
          </p:cNvCxnSpPr>
          <p:nvPr/>
        </p:nvCxnSpPr>
        <p:spPr>
          <a:xfrm rot="16200000" flipH="1">
            <a:off x="9671021" y="216312"/>
            <a:ext cx="27998" cy="2677160"/>
          </a:xfrm>
          <a:prstGeom prst="curvedConnector3">
            <a:avLst>
              <a:gd name="adj1" fmla="val -81648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93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30664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GRUPOS DE PESQUISA EM </a:t>
            </a: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IA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6342898"/>
              </p:ext>
            </p:extLst>
          </p:nvPr>
        </p:nvGraphicFramePr>
        <p:xfrm>
          <a:off x="2460918" y="1267275"/>
          <a:ext cx="7278505" cy="294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0037" y="4378804"/>
            <a:ext cx="8331924" cy="2141368"/>
          </a:xfrm>
          <a:prstGeom prst="rect">
            <a:avLst/>
          </a:prstGeom>
          <a:effectLst/>
        </p:spPr>
      </p:pic>
      <p:sp>
        <p:nvSpPr>
          <p:cNvPr id="5" name="Rectangle 4"/>
          <p:cNvSpPr/>
          <p:nvPr/>
        </p:nvSpPr>
        <p:spPr>
          <a:xfrm>
            <a:off x="11903241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95778" y="3808845"/>
            <a:ext cx="3945956" cy="400110"/>
          </a:xfrm>
          <a:prstGeom prst="rect">
            <a:avLst/>
          </a:prstGeom>
          <a:solidFill>
            <a:srgbClr val="A9D3CC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Grupos </a:t>
            </a:r>
            <a:r>
              <a:rPr lang="pt-BR" sz="2000" b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cadastrados no CNPq</a:t>
            </a:r>
            <a:endParaRPr lang="en-US" sz="2000" dirty="0">
              <a:solidFill>
                <a:srgbClr val="283C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15609" y="4593265"/>
            <a:ext cx="701749" cy="2764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 flipV="1">
            <a:off x="1403498" y="4731489"/>
            <a:ext cx="1212111" cy="10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712" y="4440019"/>
            <a:ext cx="9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mtClean="0"/>
              <a:t>1115</a:t>
            </a:r>
            <a:endParaRPr lang="pt-BR" sz="2800"/>
          </a:p>
        </p:txBody>
      </p:sp>
      <p:sp>
        <p:nvSpPr>
          <p:cNvPr id="13" name="Oval 12"/>
          <p:cNvSpPr/>
          <p:nvPr/>
        </p:nvSpPr>
        <p:spPr>
          <a:xfrm>
            <a:off x="8781352" y="1312995"/>
            <a:ext cx="701749" cy="203464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9483101" y="1973451"/>
            <a:ext cx="95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~230</a:t>
            </a:r>
            <a:endParaRPr lang="pt-BR" sz="2800" dirty="0"/>
          </a:p>
        </p:txBody>
      </p:sp>
      <p:sp>
        <p:nvSpPr>
          <p:cNvPr id="15" name="Oval 14"/>
          <p:cNvSpPr/>
          <p:nvPr/>
        </p:nvSpPr>
        <p:spPr>
          <a:xfrm>
            <a:off x="3317358" y="2417981"/>
            <a:ext cx="543441" cy="1239619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15"/>
          <p:cNvSpPr txBox="1"/>
          <p:nvPr/>
        </p:nvSpPr>
        <p:spPr>
          <a:xfrm>
            <a:off x="1803953" y="2728344"/>
            <a:ext cx="95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smtClean="0"/>
              <a:t>~35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646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ENTRAVES</a:t>
            </a: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À INOVAÇÃO NO BRASIL</a:t>
            </a:r>
          </a:p>
        </p:txBody>
      </p:sp>
      <p:sp>
        <p:nvSpPr>
          <p:cNvPr id="5" name="Rectangle 4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26831" y="1858120"/>
            <a:ext cx="3274610" cy="148050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Invenção</a:t>
            </a:r>
            <a:b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Universidades</a:t>
            </a:r>
            <a:b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Centros de  Pesquisa</a:t>
            </a:r>
            <a:endParaRPr lang="pt-BR" sz="18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485366" y="1858119"/>
            <a:ext cx="2557034" cy="14581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A9D3CC"/>
              </a:buClr>
              <a:buFont typeface="Wingdings" charset="2"/>
              <a:buChar char="ü"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Inovação</a:t>
            </a:r>
            <a:b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Empresas</a:t>
            </a:r>
            <a:br>
              <a:rPr lang="pt-BR" sz="1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endParaRPr lang="pt-BR" sz="2200" b="1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916591" y="3649832"/>
            <a:ext cx="3038399" cy="942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A9D3CC"/>
              </a:buClr>
              <a:buNone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Brasil no Ranking de Inovação</a:t>
            </a:r>
            <a:b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endParaRPr lang="pt-BR" sz="18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7012235" y="4692992"/>
            <a:ext cx="10633" cy="1820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799584" y="4912241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788951" y="6346884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9071" y="4725623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40</a:t>
            </a:r>
            <a:r>
              <a:rPr lang="pt-BR" sz="2000" b="1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b="1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6122461" y="6134615"/>
            <a:ext cx="613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69</a:t>
            </a:r>
            <a:r>
              <a:rPr lang="pt-BR" sz="2000" b="1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2000" b="1" baseline="30000" dirty="0"/>
          </a:p>
        </p:txBody>
      </p:sp>
      <p:sp>
        <p:nvSpPr>
          <p:cNvPr id="32" name="TextBox 31"/>
          <p:cNvSpPr txBox="1"/>
          <p:nvPr/>
        </p:nvSpPr>
        <p:spPr>
          <a:xfrm>
            <a:off x="7289019" y="614487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pt-BR" baseline="30000" dirty="0"/>
          </a:p>
        </p:txBody>
      </p:sp>
      <p:sp>
        <p:nvSpPr>
          <p:cNvPr id="33" name="TextBox 32"/>
          <p:cNvSpPr txBox="1"/>
          <p:nvPr/>
        </p:nvSpPr>
        <p:spPr>
          <a:xfrm>
            <a:off x="7299469" y="471425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2007</a:t>
            </a:r>
            <a:endParaRPr lang="pt-BR" baseline="30000" dirty="0"/>
          </a:p>
        </p:txBody>
      </p:sp>
      <p:sp>
        <p:nvSpPr>
          <p:cNvPr id="50" name="Curved Right Arrow 49"/>
          <p:cNvSpPr/>
          <p:nvPr/>
        </p:nvSpPr>
        <p:spPr>
          <a:xfrm>
            <a:off x="6410176" y="4925678"/>
            <a:ext cx="612692" cy="1403867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755435" y="4325134"/>
            <a:ext cx="2360428" cy="25328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5" name="Straight Connector 54"/>
          <p:cNvCxnSpPr>
            <a:stCxn id="32" idx="1"/>
          </p:cNvCxnSpPr>
          <p:nvPr/>
        </p:nvCxnSpPr>
        <p:spPr>
          <a:xfrm flipV="1">
            <a:off x="7289019" y="4325133"/>
            <a:ext cx="2466416" cy="20044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2" idx="1"/>
          </p:cNvCxnSpPr>
          <p:nvPr/>
        </p:nvCxnSpPr>
        <p:spPr>
          <a:xfrm>
            <a:off x="7289019" y="6329545"/>
            <a:ext cx="2466416" cy="5284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0753076" y="4556976"/>
            <a:ext cx="24408" cy="21840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0541996" y="4560520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0541996" y="6593772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0541996" y="5938098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0541996" y="4882789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0541996" y="5654139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0541996" y="6346884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0150748" y="4325133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70" name="TextBox 69"/>
          <p:cNvSpPr txBox="1"/>
          <p:nvPr/>
        </p:nvSpPr>
        <p:spPr>
          <a:xfrm>
            <a:off x="10977631" y="6406289"/>
            <a:ext cx="81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Brasil</a:t>
            </a:r>
            <a:endParaRPr lang="pt-BR" baseline="30000" dirty="0"/>
          </a:p>
        </p:txBody>
      </p:sp>
      <p:sp>
        <p:nvSpPr>
          <p:cNvPr id="71" name="TextBox 70"/>
          <p:cNvSpPr txBox="1"/>
          <p:nvPr/>
        </p:nvSpPr>
        <p:spPr>
          <a:xfrm>
            <a:off x="10977631" y="4325133"/>
            <a:ext cx="81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Suíça</a:t>
            </a:r>
            <a:endParaRPr lang="pt-BR" baseline="30000" dirty="0"/>
          </a:p>
        </p:txBody>
      </p:sp>
      <p:sp>
        <p:nvSpPr>
          <p:cNvPr id="72" name="TextBox 71"/>
          <p:cNvSpPr txBox="1"/>
          <p:nvPr/>
        </p:nvSpPr>
        <p:spPr>
          <a:xfrm>
            <a:off x="10977631" y="4690994"/>
            <a:ext cx="81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EUA</a:t>
            </a:r>
            <a:endParaRPr lang="pt-BR" baseline="30000" dirty="0"/>
          </a:p>
        </p:txBody>
      </p:sp>
      <p:sp>
        <p:nvSpPr>
          <p:cNvPr id="73" name="TextBox 72"/>
          <p:cNvSpPr txBox="1"/>
          <p:nvPr/>
        </p:nvSpPr>
        <p:spPr>
          <a:xfrm>
            <a:off x="10977631" y="6134615"/>
            <a:ext cx="121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Uruguai</a:t>
            </a:r>
            <a:endParaRPr lang="pt-BR" baseline="30000" dirty="0"/>
          </a:p>
        </p:txBody>
      </p:sp>
      <p:sp>
        <p:nvSpPr>
          <p:cNvPr id="74" name="TextBox 73"/>
          <p:cNvSpPr txBox="1"/>
          <p:nvPr/>
        </p:nvSpPr>
        <p:spPr>
          <a:xfrm>
            <a:off x="10977631" y="5753432"/>
            <a:ext cx="1202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México</a:t>
            </a:r>
            <a:endParaRPr lang="pt-BR" baseline="30000" dirty="0"/>
          </a:p>
        </p:txBody>
      </p:sp>
      <p:sp>
        <p:nvSpPr>
          <p:cNvPr id="75" name="TextBox 74"/>
          <p:cNvSpPr txBox="1"/>
          <p:nvPr/>
        </p:nvSpPr>
        <p:spPr>
          <a:xfrm>
            <a:off x="10977631" y="5457717"/>
            <a:ext cx="81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Chile</a:t>
            </a:r>
            <a:endParaRPr lang="pt-BR" baseline="300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10541996" y="5190692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0977631" y="5036367"/>
            <a:ext cx="100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China</a:t>
            </a:r>
            <a:endParaRPr lang="pt-BR" baseline="30000" dirty="0"/>
          </a:p>
        </p:txBody>
      </p:sp>
      <p:sp>
        <p:nvSpPr>
          <p:cNvPr id="78" name="TextBox 77"/>
          <p:cNvSpPr txBox="1"/>
          <p:nvPr/>
        </p:nvSpPr>
        <p:spPr>
          <a:xfrm>
            <a:off x="10150748" y="4668300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4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79" name="TextBox 78"/>
          <p:cNvSpPr txBox="1"/>
          <p:nvPr/>
        </p:nvSpPr>
        <p:spPr>
          <a:xfrm>
            <a:off x="10022508" y="499500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16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80" name="TextBox 79"/>
          <p:cNvSpPr txBox="1"/>
          <p:nvPr/>
        </p:nvSpPr>
        <p:spPr>
          <a:xfrm>
            <a:off x="10022508" y="5487905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46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81" name="TextBox 80"/>
          <p:cNvSpPr txBox="1"/>
          <p:nvPr/>
        </p:nvSpPr>
        <p:spPr>
          <a:xfrm>
            <a:off x="10022508" y="578511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58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82" name="TextBox 81"/>
          <p:cNvSpPr txBox="1"/>
          <p:nvPr/>
        </p:nvSpPr>
        <p:spPr>
          <a:xfrm>
            <a:off x="10022508" y="644961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69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83" name="TextBox 82"/>
          <p:cNvSpPr txBox="1"/>
          <p:nvPr/>
        </p:nvSpPr>
        <p:spPr>
          <a:xfrm>
            <a:off x="10022508" y="614682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67</a:t>
            </a:r>
            <a:r>
              <a:rPr lang="pt-BR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1600" baseline="30000" dirty="0"/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573497" y="3788471"/>
            <a:ext cx="4862730" cy="1080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A9D3CC"/>
              </a:buClr>
              <a:buNone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Brasil no Ranking de </a:t>
            </a:r>
          </a:p>
          <a:p>
            <a:pPr marL="0" indent="0">
              <a:lnSpc>
                <a:spcPct val="100000"/>
              </a:lnSpc>
              <a:buClr>
                <a:srgbClr val="A9D3CC"/>
              </a:buClr>
              <a:buNone/>
            </a:pPr>
            <a:r>
              <a:rPr lang="pt-BR" sz="2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Produção Científica</a:t>
            </a:r>
            <a:endParaRPr lang="pt-BR" sz="18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1486810" y="4794293"/>
            <a:ext cx="10633" cy="1820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274159" y="5013542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263526" y="6448185"/>
            <a:ext cx="446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93646" y="4826924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13</a:t>
            </a:r>
            <a:r>
              <a:rPr lang="pt-BR" sz="2000" b="1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b="1" baseline="30000" dirty="0"/>
          </a:p>
        </p:txBody>
      </p:sp>
      <p:sp>
        <p:nvSpPr>
          <p:cNvPr id="48" name="TextBox 47"/>
          <p:cNvSpPr txBox="1"/>
          <p:nvPr/>
        </p:nvSpPr>
        <p:spPr>
          <a:xfrm>
            <a:off x="597036" y="6235916"/>
            <a:ext cx="613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15</a:t>
            </a:r>
            <a:r>
              <a:rPr lang="pt-BR" sz="2000" b="1" baseline="30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</a:t>
            </a:r>
            <a:endParaRPr lang="pt-BR" sz="2000" b="1" baseline="30000" dirty="0"/>
          </a:p>
        </p:txBody>
      </p:sp>
      <p:sp>
        <p:nvSpPr>
          <p:cNvPr id="49" name="TextBox 48"/>
          <p:cNvSpPr txBox="1"/>
          <p:nvPr/>
        </p:nvSpPr>
        <p:spPr>
          <a:xfrm>
            <a:off x="1763594" y="624618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2007</a:t>
            </a:r>
            <a:endParaRPr lang="pt-BR" baseline="30000" dirty="0"/>
          </a:p>
        </p:txBody>
      </p:sp>
      <p:sp>
        <p:nvSpPr>
          <p:cNvPr id="51" name="TextBox 50"/>
          <p:cNvSpPr txBox="1"/>
          <p:nvPr/>
        </p:nvSpPr>
        <p:spPr>
          <a:xfrm>
            <a:off x="1774044" y="481555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2017</a:t>
            </a:r>
            <a:endParaRPr lang="pt-BR" baseline="30000" dirty="0"/>
          </a:p>
        </p:txBody>
      </p:sp>
      <p:sp>
        <p:nvSpPr>
          <p:cNvPr id="52" name="Curved Right Arrow 51"/>
          <p:cNvSpPr/>
          <p:nvPr/>
        </p:nvSpPr>
        <p:spPr>
          <a:xfrm flipV="1">
            <a:off x="884751" y="5026979"/>
            <a:ext cx="612692" cy="1403867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409793" y="5125733"/>
            <a:ext cx="2430043" cy="923330"/>
          </a:xfrm>
          <a:prstGeom prst="rect">
            <a:avLst/>
          </a:prstGeom>
          <a:solidFill>
            <a:srgbClr val="283C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Patentes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Brasil detém apenas 0,1% patentes mundiais</a:t>
            </a:r>
          </a:p>
        </p:txBody>
      </p:sp>
      <p:sp>
        <p:nvSpPr>
          <p:cNvPr id="107" name="Down Arrow 106"/>
          <p:cNvSpPr/>
          <p:nvPr/>
        </p:nvSpPr>
        <p:spPr>
          <a:xfrm>
            <a:off x="8365713" y="2060316"/>
            <a:ext cx="960290" cy="78664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Down Arrow 107"/>
          <p:cNvSpPr/>
          <p:nvPr/>
        </p:nvSpPr>
        <p:spPr>
          <a:xfrm rot="10800000">
            <a:off x="2580438" y="1961691"/>
            <a:ext cx="960290" cy="787164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26829" y="1443612"/>
            <a:ext cx="10855087" cy="2206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8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ENTRAVES</a:t>
            </a: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À INOVAÇÃO NO BRASIL</a:t>
            </a:r>
          </a:p>
        </p:txBody>
      </p:sp>
      <p:sp>
        <p:nvSpPr>
          <p:cNvPr id="5" name="Rectangle 4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26830" y="1878440"/>
            <a:ext cx="11565170" cy="3959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1984</a:t>
            </a:r>
            <a:r>
              <a:rPr lang="pt-BR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|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LEI DE RESERVA DE MERCADO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1988</a:t>
            </a:r>
            <a:r>
              <a:rPr lang="pt-BR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|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CONSTITUINTE, ARTIGO 7, INCISO XXVII: PROTEÇÃO EM FACE A AUTOMAÇÃO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2000</a:t>
            </a:r>
            <a:r>
              <a:rPr lang="pt-BR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|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LEI Nº 9.956 (AUTORIA ALDO REBELO: OBRIGA FRENTISTAS EM POSTOS DE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GASOLINA)</a:t>
            </a:r>
            <a:endParaRPr lang="pt-BR" sz="20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RECENTE</a:t>
            </a:r>
            <a:r>
              <a:rPr lang="pt-BR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|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TAXAÇÃO DE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STREAMING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DIFICULDADE NA ABERTURA E FECHAMENTO DE EMPRESAS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TextBox 53"/>
          <p:cNvSpPr txBox="1"/>
          <p:nvPr/>
        </p:nvSpPr>
        <p:spPr>
          <a:xfrm>
            <a:off x="1" y="5817593"/>
            <a:ext cx="12192000" cy="646331"/>
          </a:xfrm>
          <a:prstGeom prst="rect">
            <a:avLst/>
          </a:prstGeom>
          <a:solidFill>
            <a:srgbClr val="283C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BUROCRACIA DIFICULTA INOVAÇÃO</a:t>
            </a:r>
            <a:endParaRPr lang="pt-BR" sz="36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8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842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HÁ </a:t>
            </a: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ESPERANÇA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2417981"/>
            <a:ext cx="288759" cy="2022038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626830" y="1858120"/>
            <a:ext cx="11565170" cy="4745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2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2016</a:t>
            </a:r>
            <a:r>
              <a:rPr lang="pt-BR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|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MARCO LEGAL DA INOVAÇÃO (LEI 13.243 de janeiro/2016)</a:t>
            </a: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participação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de professores universitários em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projetos</a:t>
            </a: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participação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de órgãos públicos na criação de uma empresa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tecnológica</a:t>
            </a: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descentralização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, dentro da universidade, da contratação de projetos e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pesquisas</a:t>
            </a:r>
            <a:endParaRPr lang="pt-BR" sz="20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possibilidade de se remunerar o capital intelectual.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ermissão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de compra de insumos e equipamentos sem obrigação de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licitação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ermissão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da captação de receitas para a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universidade</a:t>
            </a:r>
          </a:p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simplificação </a:t>
            </a:r>
            <a:r>
              <a:rPr lang="pt-BR" sz="2000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da prestação de </a:t>
            </a:r>
            <a:r>
              <a:rPr lang="pt-BR" sz="20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contas</a:t>
            </a:r>
            <a:endParaRPr lang="pt-BR" sz="20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 rot="20994696">
            <a:off x="7705824" y="1027127"/>
            <a:ext cx="4197520" cy="369332"/>
          </a:xfrm>
          <a:prstGeom prst="rect">
            <a:avLst/>
          </a:prstGeom>
          <a:solidFill>
            <a:srgbClr val="0076B8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MAS AINDA HÁ INCERTEZA JURÍDICA</a:t>
            </a:r>
            <a:endParaRPr lang="pt-BR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733800" y="3050940"/>
            <a:ext cx="86741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IA </a:t>
            </a:r>
            <a:r>
              <a:rPr lang="en-US" dirty="0" err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É</a:t>
            </a:r>
            <a:r>
              <a:rPr lang="en-US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UM CAMINHO</a:t>
            </a:r>
            <a:endParaRPr lang="pt-BR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98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32665" y="1218360"/>
            <a:ext cx="11526671" cy="4421280"/>
            <a:chOff x="181112" y="1576105"/>
            <a:chExt cx="11526671" cy="4421280"/>
          </a:xfrm>
        </p:grpSpPr>
        <p:grpSp>
          <p:nvGrpSpPr>
            <p:cNvPr id="5" name="Group 4"/>
            <p:cNvGrpSpPr/>
            <p:nvPr/>
          </p:nvGrpSpPr>
          <p:grpSpPr>
            <a:xfrm>
              <a:off x="549337" y="2291594"/>
              <a:ext cx="11050211" cy="3705791"/>
              <a:chOff x="410570" y="2214984"/>
              <a:chExt cx="11050211" cy="3705791"/>
            </a:xfrm>
          </p:grpSpPr>
          <p:pic>
            <p:nvPicPr>
              <p:cNvPr id="3" name="Content Placeholder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84462" y="2214984"/>
                <a:ext cx="6176319" cy="3705791"/>
              </a:xfrm>
              <a:prstGeom prst="rect">
                <a:avLst/>
              </a:prstGeom>
              <a:effectLst/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570" y="2636899"/>
                <a:ext cx="4248912" cy="1430981"/>
              </a:xfrm>
              <a:prstGeom prst="rect">
                <a:avLst/>
              </a:prstGeom>
            </p:spPr>
          </p:pic>
        </p:grpSp>
        <p:sp>
          <p:nvSpPr>
            <p:cNvPr id="6" name="Content Placeholder 5"/>
            <p:cNvSpPr txBox="1">
              <a:spLocks/>
            </p:cNvSpPr>
            <p:nvPr/>
          </p:nvSpPr>
          <p:spPr>
            <a:xfrm>
              <a:off x="181112" y="4623272"/>
              <a:ext cx="4985361" cy="65862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 err="1" smtClean="0">
                  <a:latin typeface="Century Gothic" charset="0"/>
                  <a:ea typeface="Century Gothic" charset="0"/>
                  <a:cs typeface="Century Gothic" charset="0"/>
                </a:rPr>
                <a:t>Ex</a:t>
              </a:r>
              <a:r>
                <a:rPr lang="pt-BR" sz="1800" dirty="0" smtClean="0">
                  <a:latin typeface="Century Gothic" charset="0"/>
                  <a:ea typeface="Century Gothic" charset="0"/>
                  <a:cs typeface="Century Gothic" charset="0"/>
                </a:rPr>
                <a:t>: ROSS </a:t>
              </a:r>
              <a:r>
                <a:rPr lang="mr-IN" sz="1800" dirty="0" smtClean="0">
                  <a:latin typeface="Century Gothic" charset="0"/>
                  <a:ea typeface="Century Gothic" charset="0"/>
                  <a:cs typeface="Century Gothic" charset="0"/>
                </a:rPr>
                <a:t>–</a:t>
              </a:r>
              <a:r>
                <a:rPr lang="pt-BR" sz="1800" dirty="0" smtClean="0">
                  <a:latin typeface="Century Gothic" charset="0"/>
                  <a:ea typeface="Century Gothic" charset="0"/>
                  <a:cs typeface="Century Gothic" charset="0"/>
                </a:rPr>
                <a:t> FREE LEGAL ADVICE</a:t>
              </a:r>
              <a:br>
                <a:rPr lang="pt-BR" sz="1800" dirty="0" smtClean="0">
                  <a:latin typeface="Century Gothic" charset="0"/>
                  <a:ea typeface="Century Gothic" charset="0"/>
                  <a:cs typeface="Century Gothic" charset="0"/>
                </a:rPr>
              </a:br>
              <a:r>
                <a:rPr lang="pt-BR" sz="1800" b="1" dirty="0" smtClean="0">
                  <a:latin typeface="Century Gothic" charset="0"/>
                  <a:ea typeface="Century Gothic" charset="0"/>
                  <a:cs typeface="Century Gothic" charset="0"/>
                </a:rPr>
                <a:t>Universidade de Toronto + IBM Watson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45457" y="1576105"/>
              <a:ext cx="4456669" cy="369332"/>
            </a:xfrm>
            <a:prstGeom prst="rect">
              <a:avLst/>
            </a:prstGeom>
            <a:solidFill>
              <a:srgbClr val="283C50"/>
            </a:solidFill>
          </p:spPr>
          <p:txBody>
            <a:bodyPr wrap="none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RISCO: ELIMINAÇÃO DE ADVOGADOS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14992" y="1576105"/>
              <a:ext cx="6392791" cy="369332"/>
            </a:xfrm>
            <a:prstGeom prst="rect">
              <a:avLst/>
            </a:prstGeom>
            <a:solidFill>
              <a:srgbClr val="A9D3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smtClean="0">
                  <a:solidFill>
                    <a:srgbClr val="283C50"/>
                  </a:solidFill>
                  <a:latin typeface="Century Gothic" charset="0"/>
                  <a:ea typeface="Century Gothic" charset="0"/>
                  <a:cs typeface="Century Gothic" charset="0"/>
                </a:rPr>
                <a:t>BENEFÍCIO | AMENIZAR GARGALO SISTEMA LEGAL</a:t>
              </a:r>
              <a:endParaRPr lang="pt-BR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26830" y="9624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747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IA NO </a:t>
            </a:r>
            <a:r>
              <a:rPr lang="en-US" dirty="0" smtClean="0">
                <a:solidFill>
                  <a:srgbClr val="A9D3CC"/>
                </a:solidFill>
                <a:latin typeface="Century Gothic" charset="0"/>
                <a:ea typeface="Century Gothic" charset="0"/>
                <a:cs typeface="Century Gothic" charset="0"/>
              </a:rPr>
              <a:t>SISTEMA DE SAÚDE</a:t>
            </a:r>
            <a:endParaRPr lang="pt-BR" dirty="0" smtClean="0">
              <a:solidFill>
                <a:srgbClr val="A9D3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830" y="1457775"/>
            <a:ext cx="1093834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574" y="2683297"/>
            <a:ext cx="5258597" cy="27043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6573" y="2054863"/>
            <a:ext cx="5258598" cy="338554"/>
          </a:xfrm>
          <a:prstGeom prst="rect">
            <a:avLst/>
          </a:prstGeom>
          <a:solidFill>
            <a:srgbClr val="A9D3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RISCO</a:t>
            </a: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| ELIMINAÇÃO DE SERVIDORES </a:t>
            </a:r>
            <a:r>
              <a:rPr lang="pt-BR" sz="160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DA SAÚDE</a:t>
            </a:r>
            <a:endParaRPr lang="pt-BR" sz="1600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31904" y="2683297"/>
            <a:ext cx="5525309" cy="2704339"/>
            <a:chOff x="476250" y="1567798"/>
            <a:chExt cx="6077840" cy="297477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6250" y="1567799"/>
              <a:ext cx="3025054" cy="297477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01304" y="1567798"/>
              <a:ext cx="3052786" cy="161355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01304" y="3181349"/>
              <a:ext cx="3052786" cy="1361222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626830" y="2054863"/>
            <a:ext cx="553038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smtClean="0">
                <a:latin typeface="Century Gothic" charset="0"/>
                <a:ea typeface="Century Gothic" charset="0"/>
                <a:cs typeface="Century Gothic" charset="0"/>
              </a:rPr>
              <a:t>BENEFÍCIO </a:t>
            </a:r>
            <a:r>
              <a:rPr lang="pt-BR" sz="1600" smtClean="0">
                <a:latin typeface="Century Gothic" charset="0"/>
                <a:ea typeface="Century Gothic" charset="0"/>
                <a:cs typeface="Century Gothic" charset="0"/>
              </a:rPr>
              <a:t>AUXÍLIO </a:t>
            </a:r>
            <a:r>
              <a:rPr lang="pt-BR" sz="1600" dirty="0" smtClean="0">
                <a:latin typeface="Century Gothic" charset="0"/>
                <a:ea typeface="Century Gothic" charset="0"/>
                <a:cs typeface="Century Gothic" charset="0"/>
              </a:rPr>
              <a:t>SISTEMA SOBRECARREGADO</a:t>
            </a:r>
            <a:endParaRPr lang="pt-BR" sz="16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4150" y="5677516"/>
            <a:ext cx="5083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EX: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PATHAI- DIAGN</a:t>
            </a:r>
            <a:r>
              <a:rPr lang="en-US" sz="1600" dirty="0" err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Ó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STICO DE C</a:t>
            </a:r>
            <a:r>
              <a:rPr lang="en-US" sz="1600" dirty="0" err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Â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NCER DE MANA</a:t>
            </a:r>
          </a:p>
        </p:txBody>
      </p:sp>
    </p:spTree>
    <p:extLst>
      <p:ext uri="{BB962C8B-B14F-4D97-AF65-F5344CB8AC3E}">
        <p14:creationId xmlns:p14="http://schemas.microsoft.com/office/powerpoint/2010/main" val="45704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57275"/>
            <a:ext cx="4133850" cy="413385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62451" y="2228850"/>
            <a:ext cx="7467600" cy="26860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pt-BR" sz="2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pt-BR" sz="2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pt-BR" sz="2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SISTEMA DA CGU </a:t>
            </a:r>
            <a:r>
              <a:rPr lang="pt-BR" sz="2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QUE MAPEIA RISCO DE SERVIDOR PÚBLICO  SE ENVOLVER EM CORRUPÇÃO </a:t>
            </a:r>
            <a:r>
              <a:rPr lang="pt-BR" sz="28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90% ACURÁCIA</a:t>
            </a:r>
          </a:p>
          <a:p>
            <a:pPr algn="just">
              <a:lnSpc>
                <a:spcPct val="100000"/>
              </a:lnSpc>
            </a:pPr>
            <a:endParaRPr lang="pt-BR" sz="28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just">
              <a:lnSpc>
                <a:spcPct val="100000"/>
              </a:lnSpc>
            </a:pPr>
            <a:r>
              <a:rPr lang="pt-BR" sz="28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CRUZAMENTO DE INFORMAÇÕES PARA COMBATE À CORRUPÇÃO</a:t>
            </a:r>
            <a:endParaRPr lang="pt-BR" sz="2800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Rectangle 5"/>
          <p:cNvSpPr/>
          <p:nvPr/>
        </p:nvSpPr>
        <p:spPr>
          <a:xfrm rot="5400000">
            <a:off x="5951621" y="5702601"/>
            <a:ext cx="288759" cy="2022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1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819400" y="4859420"/>
            <a:ext cx="86741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IA </a:t>
            </a:r>
            <a:r>
              <a:rPr lang="en-US" dirty="0" err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É</a:t>
            </a:r>
            <a:r>
              <a:rPr lang="en-US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UMA PEDRA NO CAMINHO</a:t>
            </a:r>
            <a:endParaRPr lang="pt-BR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90800" y="284288"/>
            <a:ext cx="7010400" cy="75611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PROFISS</a:t>
            </a: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ÕES </a:t>
            </a:r>
            <a:r>
              <a:rPr lang="en-US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DO FUTURO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6829" y="2600091"/>
            <a:ext cx="5423280" cy="236220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À QUALIDADE DE VIDA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À INTERAÇÃO SOCIAL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AO CUIDADO DE IDOSOS (30% IDOSOS EM 2050)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ENERGIAS ALTERNATIVAS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DESIGNER DE REALIDADE VIRTUAL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ENSINO PERSONALIZADO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ENSINO FUNDAMENTAL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050110" y="2600091"/>
            <a:ext cx="5515061" cy="75759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en-US" sz="1600" dirty="0" err="1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A</a:t>
            </a: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TAREFAS REPETITIVAS</a:t>
            </a:r>
          </a:p>
          <a:p>
            <a:pPr>
              <a:buClr>
                <a:srgbClr val="283C50"/>
              </a:buClr>
              <a:buFont typeface="Wingdings" charset="2"/>
              <a:buChar char="ü"/>
            </a:pPr>
            <a:r>
              <a:rPr lang="pt-BR" sz="1600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 QUE REQUEREM UMA ÚNICA HABILIDADE/DOMÍNIO</a:t>
            </a:r>
          </a:p>
        </p:txBody>
      </p:sp>
      <p:sp>
        <p:nvSpPr>
          <p:cNvPr id="6" name="Down Arrow 5"/>
          <p:cNvSpPr/>
          <p:nvPr/>
        </p:nvSpPr>
        <p:spPr>
          <a:xfrm>
            <a:off x="10604881" y="1559646"/>
            <a:ext cx="960290" cy="78664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0800000">
            <a:off x="626829" y="1534485"/>
            <a:ext cx="960290" cy="787164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20377" y="1569828"/>
            <a:ext cx="455124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bg1">
                    <a:lumMod val="6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PROFISSÕES VOLTADAS...</a:t>
            </a:r>
            <a:endParaRPr lang="pt-BR" sz="2800" b="1" dirty="0">
              <a:solidFill>
                <a:schemeClr val="bg1">
                  <a:lumMod val="6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626829" y="6078934"/>
            <a:ext cx="10938342" cy="398066"/>
          </a:xfrm>
          <a:prstGeom prst="rect">
            <a:avLst/>
          </a:prstGeom>
          <a:solidFill>
            <a:srgbClr val="0076B8"/>
          </a:solidFill>
          <a:effectLst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2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FUTUROLOGIA | </a:t>
            </a: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DIFÍCIL PREVER OS EMPREGOS QUE EXISTIRÃO EM 10 ANOS</a:t>
            </a:r>
            <a:endParaRPr lang="pt-BR" sz="2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8138" y="3512478"/>
            <a:ext cx="5287033" cy="22646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78137" y="5510786"/>
            <a:ext cx="5287033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CENTRAL DE ATENDIMENTO: OPERADOR DE TELEMARKETING  </a:t>
            </a:r>
            <a:r>
              <a:rPr lang="pt-BR" sz="1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O GLOBO 18/09/2016</a:t>
            </a:r>
            <a:endParaRPr lang="pt-BR" sz="10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9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6831" y="284288"/>
            <a:ext cx="10938340" cy="75611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4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HABILIDADES </a:t>
            </a:r>
            <a:r>
              <a:rPr lang="en-US" sz="4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DO PROFISSIONAL DO FUTURO</a:t>
            </a:r>
            <a:endParaRPr lang="pt-BR" sz="40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830" y="12672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6829" y="1932251"/>
            <a:ext cx="6057900" cy="43872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APRENDIZAGEM RÁPIDA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CRIATIVIDADE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INTUIÇÃO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ADAPTABILIDADE AO NOVO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SOCIABILIDADE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DIVERSIDADE DE HABILIDADES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EMPATIA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PACIÊNCIA COM IDOSO</a:t>
            </a:r>
          </a:p>
          <a:p>
            <a:pPr>
              <a:buClr>
                <a:srgbClr val="A9D3CC"/>
              </a:buClr>
              <a:buFont typeface="Wingdings" charset="2"/>
              <a:buChar char="ü"/>
            </a:pPr>
            <a:endParaRPr lang="pt-BR" sz="2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A9D3CC"/>
              </a:buClr>
              <a:buFont typeface="Wingdings" charset="2"/>
              <a:buChar char="ü"/>
            </a:pPr>
            <a:r>
              <a:rPr lang="pt-BR" sz="2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“PENSAR FORA DA CAIXA”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6276" y="1566825"/>
            <a:ext cx="4258895" cy="4258277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5401" r="34904"/>
          <a:stretch/>
        </p:blipFill>
        <p:spPr>
          <a:xfrm>
            <a:off x="7051040" y="1312994"/>
            <a:ext cx="5140960" cy="5545006"/>
          </a:xfrm>
          <a:prstGeom prst="rect">
            <a:avLst/>
          </a:prstGeom>
        </p:spPr>
      </p:pic>
      <p:sp>
        <p:nvSpPr>
          <p:cNvPr id="4" name="Content Placeholder 3"/>
          <p:cNvSpPr txBox="1">
            <a:spLocks/>
          </p:cNvSpPr>
          <p:nvPr/>
        </p:nvSpPr>
        <p:spPr>
          <a:xfrm>
            <a:off x="7051040" y="6017973"/>
            <a:ext cx="5140960" cy="824785"/>
          </a:xfrm>
          <a:prstGeom prst="rect">
            <a:avLst/>
          </a:prstGeom>
          <a:solidFill>
            <a:srgbClr val="0076B8"/>
          </a:solidFill>
          <a:effectLst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 </a:t>
            </a:r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INVENÇÃO É A MÃE DA NECESSIDADE</a:t>
            </a:r>
            <a:endParaRPr lang="pt-BR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4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75" t="30201" r="73097" b="20660"/>
          <a:stretch/>
        </p:blipFill>
        <p:spPr>
          <a:xfrm>
            <a:off x="13610" y="1706651"/>
            <a:ext cx="2187634" cy="2084442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692150" y="575218"/>
            <a:ext cx="10807700" cy="58937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sz="3600" b="1" dirty="0" smtClean="0">
                <a:solidFill>
                  <a:srgbClr val="234758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 PODE REFORÇAR PRECONCEITOS</a:t>
            </a:r>
            <a:endParaRPr lang="pt-BR" sz="3600" b="1" dirty="0">
              <a:solidFill>
                <a:srgbClr val="A9D3CC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518" y="2143585"/>
            <a:ext cx="3332964" cy="646331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CLUSTERS DE GPUS E CPUS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PROCESSAMENTO PARALELO</a:t>
            </a:r>
            <a:endParaRPr lang="pt-BR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78930" y="4905939"/>
            <a:ext cx="29258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15 </a:t>
            </a:r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imagens</a:t>
            </a:r>
          </a:p>
          <a:p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24 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</a:t>
            </a:r>
            <a:r>
              <a:rPr lang="pt-BR" sz="1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nós</a:t>
            </a:r>
          </a:p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140 </a:t>
            </a:r>
            <a:r>
              <a:rPr lang="pt-BR" sz="16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parâmetros </a:t>
            </a:r>
          </a:p>
          <a:p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15 bilhões </a:t>
            </a:r>
            <a:r>
              <a:rPr lang="pt-BR" sz="1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de conexões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pt-BR" sz="16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95001" y="1289260"/>
            <a:ext cx="3778599" cy="338554"/>
          </a:xfrm>
          <a:prstGeom prst="rect">
            <a:avLst/>
          </a:prstGeom>
          <a:solidFill>
            <a:srgbClr val="A9D3CC"/>
          </a:solidFill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AI-</a:t>
            </a:r>
            <a:r>
              <a:rPr lang="pt-BR" sz="1600" b="1" dirty="0" err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Beauty</a:t>
            </a:r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-Concurso </a:t>
            </a:r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de Beleza </a:t>
            </a:r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2016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949950" y="3034772"/>
            <a:ext cx="285750" cy="44838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318" y="1706651"/>
            <a:ext cx="2211967" cy="209151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246307" y="2216193"/>
            <a:ext cx="2288645" cy="1077218"/>
          </a:xfrm>
          <a:prstGeom prst="rect">
            <a:avLst/>
          </a:prstGeom>
          <a:solidFill>
            <a:srgbClr val="A9D3CC"/>
          </a:solidFill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Ganhadores</a:t>
            </a:r>
          </a:p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Brancos </a:t>
            </a:r>
          </a:p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com características ocidentais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75" t="30201" r="73097" b="20660"/>
          <a:stretch/>
        </p:blipFill>
        <p:spPr>
          <a:xfrm>
            <a:off x="13610" y="4785959"/>
            <a:ext cx="2201244" cy="1805347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9" idx="3"/>
            <a:endCxn id="12" idx="1"/>
          </p:cNvCxnSpPr>
          <p:nvPr/>
        </p:nvCxnSpPr>
        <p:spPr>
          <a:xfrm>
            <a:off x="6090285" y="2752408"/>
            <a:ext cx="3156022" cy="2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 b="33691"/>
          <a:stretch/>
        </p:blipFill>
        <p:spPr>
          <a:xfrm>
            <a:off x="3875516" y="5136478"/>
            <a:ext cx="2211967" cy="11043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3798165"/>
            <a:ext cx="2201244" cy="338554"/>
          </a:xfrm>
          <a:prstGeom prst="rect">
            <a:avLst/>
          </a:prstGeom>
          <a:solidFill>
            <a:srgbClr val="A9D3CC"/>
          </a:solidFill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Exemplos de beleza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585806"/>
            <a:ext cx="2262158" cy="338554"/>
          </a:xfrm>
          <a:prstGeom prst="rect">
            <a:avLst/>
          </a:prstGeom>
          <a:solidFill>
            <a:srgbClr val="A9D3CC"/>
          </a:solidFill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Exemplos de ladrões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087483" y="5696587"/>
            <a:ext cx="3156022" cy="41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9246307" y="5244920"/>
            <a:ext cx="2288645" cy="1077218"/>
          </a:xfrm>
          <a:prstGeom prst="rect">
            <a:avLst/>
          </a:prstGeom>
          <a:solidFill>
            <a:srgbClr val="A9D3CC"/>
          </a:solidFill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Será que Wesley Batista seria reconhecido como criminoso??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22" name="Straight Arrow Connector 21"/>
          <p:cNvCxnSpPr>
            <a:stCxn id="4" idx="3"/>
            <a:endCxn id="9" idx="1"/>
          </p:cNvCxnSpPr>
          <p:nvPr/>
        </p:nvCxnSpPr>
        <p:spPr>
          <a:xfrm>
            <a:off x="2201244" y="2748872"/>
            <a:ext cx="1677074" cy="3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3"/>
            <a:endCxn id="16" idx="1"/>
          </p:cNvCxnSpPr>
          <p:nvPr/>
        </p:nvCxnSpPr>
        <p:spPr>
          <a:xfrm flipV="1">
            <a:off x="2214854" y="5688632"/>
            <a:ext cx="166066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095001" y="4367495"/>
            <a:ext cx="4911922" cy="338554"/>
          </a:xfrm>
          <a:prstGeom prst="rect">
            <a:avLst/>
          </a:prstGeom>
          <a:solidFill>
            <a:srgbClr val="A9D3CC"/>
          </a:solidFill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Identificação de Criminosos pelos </a:t>
            </a:r>
            <a:r>
              <a:rPr lang="pt-BR" sz="1600" b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traços físicos</a:t>
            </a:r>
            <a:endParaRPr lang="pt-BR" sz="16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75516" y="6419378"/>
            <a:ext cx="2360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Cesare</a:t>
            </a:r>
            <a:r>
              <a:rPr lang="pt-BR" dirty="0" smtClean="0"/>
              <a:t> </a:t>
            </a:r>
            <a:r>
              <a:rPr lang="pt-BR" dirty="0" err="1" smtClean="0"/>
              <a:t>Lombroso</a:t>
            </a:r>
            <a:r>
              <a:rPr lang="pt-BR" dirty="0" smtClean="0"/>
              <a:t> (XIX)</a:t>
            </a: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860" y="2267964"/>
            <a:ext cx="1484500" cy="98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747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ÊNCIA </a:t>
            </a: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ARTIFICIAL </a:t>
            </a:r>
            <a:r>
              <a:rPr lang="en-US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FALHA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830" y="14577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27971" y="1730362"/>
            <a:ext cx="10136059" cy="4707895"/>
            <a:chOff x="1429112" y="1730362"/>
            <a:chExt cx="10136059" cy="47078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90204" y="1730362"/>
              <a:ext cx="5274967" cy="4707895"/>
            </a:xfrm>
            <a:prstGeom prst="rect">
              <a:avLst/>
            </a:prstGeom>
            <a:effectLst/>
          </p:spPr>
        </p:pic>
        <p:pic>
          <p:nvPicPr>
            <p:cNvPr id="5" name="Content Placeholder 1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29112" y="1730362"/>
              <a:ext cx="4666888" cy="2072683"/>
            </a:xfrm>
            <a:prstGeom prst="rect">
              <a:avLst/>
            </a:prstGeom>
            <a:effectLst/>
          </p:spPr>
        </p:pic>
        <p:pic>
          <p:nvPicPr>
            <p:cNvPr id="6" name="Content Placeholder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9112" y="3999432"/>
              <a:ext cx="4666888" cy="2438825"/>
            </a:xfrm>
            <a:prstGeom prst="rect">
              <a:avLst/>
            </a:prstGeom>
            <a:effectLst/>
          </p:spPr>
        </p:pic>
      </p:grpSp>
      <p:sp>
        <p:nvSpPr>
          <p:cNvPr id="8" name="Rectangle 7"/>
          <p:cNvSpPr/>
          <p:nvPr/>
        </p:nvSpPr>
        <p:spPr>
          <a:xfrm>
            <a:off x="11903241" y="2417981"/>
            <a:ext cx="288759" cy="2022038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5418" y="402970"/>
            <a:ext cx="899753" cy="8997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830" y="402970"/>
            <a:ext cx="899753" cy="89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74788"/>
            <a:ext cx="12192000" cy="756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pt-BR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ÊNCIA, </a:t>
            </a:r>
            <a:r>
              <a:rPr lang="en-US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MAS NÃO AUTONOMIA</a:t>
            </a:r>
            <a:endParaRPr lang="pt-BR" dirty="0" smtClean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830" y="1457775"/>
            <a:ext cx="10938341" cy="45719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0" y="1780176"/>
            <a:ext cx="0" cy="4405340"/>
          </a:xfrm>
          <a:prstGeom prst="line">
            <a:avLst/>
          </a:prstGeom>
          <a:ln>
            <a:solidFill>
              <a:srgbClr val="A9D3C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1882014" y="3946852"/>
            <a:ext cx="8427972" cy="71989"/>
          </a:xfrm>
          <a:prstGeom prst="line">
            <a:avLst/>
          </a:prstGeom>
          <a:ln>
            <a:solidFill>
              <a:srgbClr val="A9D3C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6203" y="2039476"/>
            <a:ext cx="2828334" cy="171120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374178" y="2039477"/>
            <a:ext cx="2828334" cy="1711209"/>
            <a:chOff x="6374177" y="1771650"/>
            <a:chExt cx="3780073" cy="213985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74177" y="1771650"/>
              <a:ext cx="1128709" cy="213985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02887" y="1771650"/>
              <a:ext cx="1323306" cy="21398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26193" y="1771650"/>
              <a:ext cx="1328057" cy="2139850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4178" y="4387739"/>
            <a:ext cx="1883461" cy="11197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93" b="10746"/>
          <a:stretch/>
        </p:blipFill>
        <p:spPr>
          <a:xfrm>
            <a:off x="6374178" y="5587862"/>
            <a:ext cx="1696723" cy="752419"/>
          </a:xfrm>
          <a:prstGeom prst="rect">
            <a:avLst/>
          </a:prstGeom>
          <a:solidFill>
            <a:srgbClr val="234758"/>
          </a:solidFill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225" y="4385811"/>
            <a:ext cx="1996269" cy="11216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66963" y="2740404"/>
            <a:ext cx="1034019" cy="246221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00" b="1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AUTONOMIA</a:t>
            </a:r>
            <a:endParaRPr lang="pt-BR" sz="10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91820" y="6501526"/>
            <a:ext cx="1034019" cy="250089"/>
          </a:xfrm>
          <a:prstGeom prst="rect">
            <a:avLst/>
          </a:prstGeom>
          <a:solidFill>
            <a:srgbClr val="283C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INTELIG</a:t>
            </a:r>
            <a:r>
              <a:rPr lang="en-US" sz="1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ÊNCIA</a:t>
            </a:r>
            <a:endParaRPr lang="pt-BR" sz="10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728638" y="1720518"/>
            <a:ext cx="19909" cy="4643090"/>
          </a:xfrm>
          <a:prstGeom prst="straightConnector1">
            <a:avLst/>
          </a:prstGeom>
          <a:ln w="28575">
            <a:solidFill>
              <a:srgbClr val="283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713227" y="6363608"/>
            <a:ext cx="7581348" cy="0"/>
          </a:xfrm>
          <a:prstGeom prst="straightConnector1">
            <a:avLst/>
          </a:prstGeom>
          <a:ln w="28575">
            <a:solidFill>
              <a:srgbClr val="283C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387464" y="4148772"/>
            <a:ext cx="1169508" cy="246221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1996 DEEP BLUE</a:t>
            </a:r>
            <a:endParaRPr lang="pt-BR" sz="10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946892" y="5284566"/>
            <a:ext cx="1295602" cy="246221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2017 DEEP STACK</a:t>
            </a:r>
            <a:endParaRPr lang="pt-BR" sz="10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08829" y="5824087"/>
            <a:ext cx="472669" cy="246221"/>
          </a:xfrm>
          <a:prstGeom prst="rect">
            <a:avLst/>
          </a:prstGeom>
          <a:solidFill>
            <a:srgbClr val="A9D3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2016</a:t>
            </a:r>
            <a:endParaRPr lang="pt-BR" sz="1000" b="1" dirty="0">
              <a:solidFill>
                <a:srgbClr val="283C5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443808" y="4376923"/>
            <a:ext cx="1861518" cy="186151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GRANDE PERIGO!</a:t>
            </a:r>
          </a:p>
          <a:p>
            <a:pPr algn="ctr"/>
            <a:r>
              <a:rPr lang="en-US" b="1" dirty="0" smtClean="0"/>
              <a:t>ESTUPIDEZ ATIVA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117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/>
          <a:srcRect t="17582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5364945"/>
            <a:ext cx="7810500" cy="634999"/>
          </a:xfrm>
          <a:solidFill>
            <a:srgbClr val="283C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3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INTELIGÊNCIA ARTIFICIAL </a:t>
            </a:r>
            <a:r>
              <a:rPr lang="en-US" sz="320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ESTÁ VINDO</a:t>
            </a:r>
            <a:endParaRPr lang="en-US" sz="32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18813" y="5999944"/>
            <a:ext cx="597318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OPORTUNIDADE OU </a:t>
            </a:r>
            <a:r>
              <a:rPr lang="en-US" sz="3200" b="1" dirty="0">
                <a:solidFill>
                  <a:srgbClr val="283C50"/>
                </a:solidFill>
                <a:latin typeface="Century Gothic" charset="0"/>
                <a:ea typeface="Century Gothic" charset="0"/>
                <a:cs typeface="Century Gothic" charset="0"/>
              </a:rPr>
              <a:t>AMEÇA?</a:t>
            </a:r>
            <a:endParaRPr lang="en-US" sz="3200" dirty="0">
              <a:solidFill>
                <a:srgbClr val="283C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7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27420</TotalTime>
  <Words>1008</Words>
  <Application>Microsoft Macintosh PowerPoint</Application>
  <PresentationFormat>Widescreen</PresentationFormat>
  <Paragraphs>271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Calibri</vt:lpstr>
      <vt:lpstr>Calibri Light</vt:lpstr>
      <vt:lpstr>Century Gothic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INTELIGÊNCIA ARTIFICIAL ESTÁ VINDO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aí IA?</dc:title>
  <dc:creator>Ana Garcia</dc:creator>
  <cp:lastModifiedBy>Ana Garcia</cp:lastModifiedBy>
  <cp:revision>441</cp:revision>
  <dcterms:created xsi:type="dcterms:W3CDTF">2017-09-19T22:11:25Z</dcterms:created>
  <dcterms:modified xsi:type="dcterms:W3CDTF">2017-10-29T13:23:09Z</dcterms:modified>
</cp:coreProperties>
</file>