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21"/>
  </p:notesMasterIdLst>
  <p:handoutMasterIdLst>
    <p:handoutMasterId r:id="rId22"/>
  </p:handoutMasterIdLst>
  <p:sldIdLst>
    <p:sldId id="256" r:id="rId2"/>
    <p:sldId id="510" r:id="rId3"/>
    <p:sldId id="429" r:id="rId4"/>
    <p:sldId id="488" r:id="rId5"/>
    <p:sldId id="514" r:id="rId6"/>
    <p:sldId id="417" r:id="rId7"/>
    <p:sldId id="493" r:id="rId8"/>
    <p:sldId id="494" r:id="rId9"/>
    <p:sldId id="499" r:id="rId10"/>
    <p:sldId id="515" r:id="rId11"/>
    <p:sldId id="501" r:id="rId12"/>
    <p:sldId id="502" r:id="rId13"/>
    <p:sldId id="503" r:id="rId14"/>
    <p:sldId id="511" r:id="rId15"/>
    <p:sldId id="508" r:id="rId16"/>
    <p:sldId id="509" r:id="rId17"/>
    <p:sldId id="512" r:id="rId18"/>
    <p:sldId id="513" r:id="rId19"/>
    <p:sldId id="491" r:id="rId20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8" autoAdjust="0"/>
    <p:restoredTop sz="94550" autoAdjust="0"/>
  </p:normalViewPr>
  <p:slideViewPr>
    <p:cSldViewPr>
      <p:cViewPr varScale="1">
        <p:scale>
          <a:sx n="64" d="100"/>
          <a:sy n="64" d="100"/>
        </p:scale>
        <p:origin x="135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Meus%20documentos\projetos\cpp\apresenta&#231;&#245;es\PIS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r>
              <a:rPr lang="pt-BR" dirty="0"/>
              <a:t>PISA 2012 – </a:t>
            </a:r>
            <a:r>
              <a:rPr lang="pt-BR" dirty="0" err="1"/>
              <a:t>Below</a:t>
            </a:r>
            <a:r>
              <a:rPr lang="pt-BR" dirty="0"/>
              <a:t> </a:t>
            </a:r>
            <a:r>
              <a:rPr lang="pt-BR" dirty="0" err="1"/>
              <a:t>level</a:t>
            </a:r>
            <a:r>
              <a:rPr lang="pt-BR" dirty="0"/>
              <a:t> 2</a:t>
            </a:r>
          </a:p>
        </c:rich>
      </c:tx>
      <c:layout>
        <c:manualLayout>
          <c:xMode val="edge"/>
          <c:yMode val="edge"/>
          <c:x val="0.24802529245689697"/>
          <c:y val="1.902739723896766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2006319115323859"/>
          <c:y val="0.13530655391120508"/>
          <c:w val="0.83096366508688779"/>
          <c:h val="0.632135306553911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6"/>
            <c:invertIfNegative val="0"/>
            <c:bubble3D val="0"/>
            <c:spPr>
              <a:solidFill>
                <a:srgbClr val="80008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B19B-4EA9-A09A-0D27B2C3BCCF}"/>
              </c:ext>
            </c:extLst>
          </c:dPt>
          <c:dPt>
            <c:idx val="7"/>
            <c:invertIfNegative val="0"/>
            <c:bubble3D val="0"/>
            <c:spPr>
              <a:solidFill>
                <a:srgbClr val="0000FF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B19B-4EA9-A09A-0D27B2C3BCCF}"/>
              </c:ext>
            </c:extLst>
          </c:dPt>
          <c:dPt>
            <c:idx val="11"/>
            <c:invertIfNegative val="0"/>
            <c:bubble3D val="0"/>
            <c:spPr>
              <a:solidFill>
                <a:srgbClr val="FFFF0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B19B-4EA9-A09A-0D27B2C3BCCF}"/>
              </c:ext>
            </c:extLst>
          </c:dPt>
          <c:dPt>
            <c:idx val="12"/>
            <c:invertIfNegative val="0"/>
            <c:bubble3D val="0"/>
            <c:spPr>
              <a:solidFill>
                <a:srgbClr val="FF000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B19B-4EA9-A09A-0D27B2C3BCCF}"/>
              </c:ext>
            </c:extLst>
          </c:dPt>
          <c:dPt>
            <c:idx val="15"/>
            <c:invertIfNegative val="0"/>
            <c:bubble3D val="0"/>
            <c:spPr>
              <a:solidFill>
                <a:srgbClr val="00800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B19B-4EA9-A09A-0D27B2C3BCCF}"/>
              </c:ext>
            </c:extLst>
          </c:dPt>
          <c:cat>
            <c:strRef>
              <c:f>'[1]Table I.3.1'!$A$14:$A$33</c:f>
              <c:strCache>
                <c:ptCount val="20"/>
                <c:pt idx="0">
                  <c:v>Shanghai-China</c:v>
                </c:pt>
                <c:pt idx="1">
                  <c:v>Finland</c:v>
                </c:pt>
                <c:pt idx="2">
                  <c:v>Korea</c:v>
                </c:pt>
                <c:pt idx="3">
                  <c:v>Singapore</c:v>
                </c:pt>
                <c:pt idx="4">
                  <c:v>Canada</c:v>
                </c:pt>
                <c:pt idx="5">
                  <c:v>United Kingdom</c:v>
                </c:pt>
                <c:pt idx="6">
                  <c:v>OECD average</c:v>
                </c:pt>
                <c:pt idx="7">
                  <c:v>United States</c:v>
                </c:pt>
                <c:pt idx="8">
                  <c:v>Portugal</c:v>
                </c:pt>
                <c:pt idx="9">
                  <c:v>France</c:v>
                </c:pt>
                <c:pt idx="10">
                  <c:v>Turkey</c:v>
                </c:pt>
                <c:pt idx="11">
                  <c:v>Chile</c:v>
                </c:pt>
                <c:pt idx="12">
                  <c:v>Mexico</c:v>
                </c:pt>
                <c:pt idx="13">
                  <c:v>Uruguay</c:v>
                </c:pt>
                <c:pt idx="14">
                  <c:v>Argentina</c:v>
                </c:pt>
                <c:pt idx="15">
                  <c:v>Brazil</c:v>
                </c:pt>
                <c:pt idx="16">
                  <c:v>Colombia</c:v>
                </c:pt>
                <c:pt idx="17">
                  <c:v>Peru</c:v>
                </c:pt>
                <c:pt idx="18">
                  <c:v>Qatar</c:v>
                </c:pt>
                <c:pt idx="19">
                  <c:v>Panama</c:v>
                </c:pt>
              </c:strCache>
            </c:strRef>
          </c:cat>
          <c:val>
            <c:numRef>
              <c:f>'Table I.3.1'!$B$14:$B$32</c:f>
              <c:numCache>
                <c:formatCode>0.0</c:formatCode>
                <c:ptCount val="19"/>
                <c:pt idx="0">
                  <c:v>8.3000000000000007</c:v>
                </c:pt>
                <c:pt idx="1">
                  <c:v>9.1</c:v>
                </c:pt>
                <c:pt idx="2">
                  <c:v>12.3</c:v>
                </c:pt>
                <c:pt idx="3">
                  <c:v>13.8</c:v>
                </c:pt>
                <c:pt idx="4">
                  <c:v>21.8</c:v>
                </c:pt>
                <c:pt idx="5">
                  <c:v>22.4</c:v>
                </c:pt>
                <c:pt idx="6">
                  <c:v>23.1</c:v>
                </c:pt>
                <c:pt idx="7">
                  <c:v>24.9</c:v>
                </c:pt>
                <c:pt idx="8">
                  <c:v>25.8</c:v>
                </c:pt>
                <c:pt idx="9">
                  <c:v>42</c:v>
                </c:pt>
                <c:pt idx="10">
                  <c:v>51.494724098932004</c:v>
                </c:pt>
                <c:pt idx="11">
                  <c:v>51.5</c:v>
                </c:pt>
                <c:pt idx="12">
                  <c:v>54.7</c:v>
                </c:pt>
                <c:pt idx="13">
                  <c:v>55.8</c:v>
                </c:pt>
                <c:pt idx="14">
                  <c:v>66.5</c:v>
                </c:pt>
                <c:pt idx="15">
                  <c:v>67.099999999999994</c:v>
                </c:pt>
                <c:pt idx="16">
                  <c:v>69.599999999999994</c:v>
                </c:pt>
                <c:pt idx="17">
                  <c:v>73.8</c:v>
                </c:pt>
                <c:pt idx="18">
                  <c:v>74.599999999999994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19B-4EA9-A09A-0D27B2C3BC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4554864"/>
        <c:axId val="234555248"/>
      </c:barChart>
      <c:catAx>
        <c:axId val="234554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975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pt-BR"/>
          </a:p>
        </c:txPr>
        <c:crossAx val="2345552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34555248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pt-BR"/>
                  <a:t>%</a:t>
                </a:r>
              </a:p>
            </c:rich>
          </c:tx>
          <c:layout>
            <c:manualLayout>
              <c:xMode val="edge"/>
              <c:yMode val="edge"/>
              <c:x val="0"/>
              <c:y val="0.16490492411727165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pt-BR"/>
          </a:p>
        </c:txPr>
        <c:crossAx val="234554864"/>
        <c:crosses val="autoZero"/>
        <c:crossBetween val="between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pt-BR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0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0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09D3C105-50CD-406B-AAB2-2E1C180C0FC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1554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F5AEAC-58E6-4DC1-9054-647A98BADEB4}" type="datetimeFigureOut">
              <a:rPr lang="pt-BR" smtClean="0"/>
              <a:pPr/>
              <a:t>29/10/2017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9FB678-2FB9-40BC-AF67-444709D30C5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1173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pt-BR" altLang="en-US"/>
              <a:t>Clique para editar o estilo do título mestre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pt-BR" altLang="en-US"/>
              <a:t>Clique para editar o estilo do subtítulo mestre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9C9F5-9D91-4CF1-BD15-675563710989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8796C-C27C-45C6-A68D-560ABD788F21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8EBC05-5023-4656-BBFC-9B6D242B1CA2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D82CE4-4195-4D3C-AC01-CE6D3D1E5822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A545F8-5BD8-455A-997E-FAF7FDF0FB93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190CC-4525-4618-9E1B-1BB1E9C9A8C5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5027ED-BA15-4CF4-B23D-2AEEB153C0F2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E1D077-FF0E-4615-B76E-E6BFAE3BB348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512EA-23B6-4572-80C3-80A89DE71235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7FE14-0F37-46F6-B711-ACCFF86F45E6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80561-5F20-4701-9AF7-E6C50E72253C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AF816-9A46-4967-9814-67E0E03EA25C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2032D-C910-410F-AE52-0BBCE0ABF6EA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EDDD8-D7CE-4062-B593-7414BEEB82CC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n-US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n-US"/>
              <a:t>Clique para editar os estilos do texto mestre</a:t>
            </a:r>
          </a:p>
          <a:p>
            <a:pPr lvl="1"/>
            <a:r>
              <a:rPr lang="pt-BR" altLang="en-US"/>
              <a:t>Segundo nível</a:t>
            </a:r>
          </a:p>
          <a:p>
            <a:pPr lvl="2"/>
            <a:r>
              <a:rPr lang="pt-BR" altLang="en-US"/>
              <a:t>Terceiro nível</a:t>
            </a:r>
          </a:p>
          <a:p>
            <a:pPr lvl="3"/>
            <a:r>
              <a:rPr lang="pt-BR" altLang="en-US"/>
              <a:t>Quarto nível</a:t>
            </a:r>
          </a:p>
          <a:p>
            <a:pPr lvl="4"/>
            <a:r>
              <a:rPr lang="pt-BR" altLang="en-US"/>
              <a:t>Quinto nível</a:t>
            </a:r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1577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42E9564D-B961-49E8-B2B9-95C845B5C80C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  <p:sp>
        <p:nvSpPr>
          <p:cNvPr id="157703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57704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5" r:id="rId2"/>
    <p:sldLayoutId id="2147483664" r:id="rId3"/>
    <p:sldLayoutId id="2147483663" r:id="rId4"/>
    <p:sldLayoutId id="2147483662" r:id="rId5"/>
    <p:sldLayoutId id="2147483661" r:id="rId6"/>
    <p:sldLayoutId id="2147483660" r:id="rId7"/>
    <p:sldLayoutId id="2147483659" r:id="rId8"/>
    <p:sldLayoutId id="2147483658" r:id="rId9"/>
    <p:sldLayoutId id="2147483657" r:id="rId10"/>
    <p:sldLayoutId id="2147483656" r:id="rId11"/>
    <p:sldLayoutId id="2147483655" r:id="rId12"/>
    <p:sldLayoutId id="2147483654" r:id="rId13"/>
    <p:sldLayoutId id="2147483653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1429342"/>
            <a:ext cx="8642226" cy="1143000"/>
          </a:xfrm>
        </p:spPr>
        <p:txBody>
          <a:bodyPr/>
          <a:lstStyle/>
          <a:p>
            <a:pPr algn="ctr" eaLnBrk="1" hangingPunct="1"/>
            <a:r>
              <a:rPr lang="pt-BR" sz="4000" dirty="0" err="1"/>
              <a:t>Effects</a:t>
            </a:r>
            <a:r>
              <a:rPr lang="pt-BR" sz="4000" dirty="0"/>
              <a:t> </a:t>
            </a:r>
            <a:r>
              <a:rPr lang="pt-BR" sz="4000" dirty="0" err="1"/>
              <a:t>of</a:t>
            </a:r>
            <a:r>
              <a:rPr lang="pt-BR" sz="4000" dirty="0"/>
              <a:t> AI </a:t>
            </a:r>
            <a:r>
              <a:rPr lang="pt-BR" sz="4000" dirty="0" err="1"/>
              <a:t>and</a:t>
            </a:r>
            <a:r>
              <a:rPr lang="pt-BR" sz="4000" dirty="0"/>
              <a:t> </a:t>
            </a:r>
            <a:r>
              <a:rPr lang="pt-BR" sz="4000" dirty="0" err="1"/>
              <a:t>Robotics</a:t>
            </a:r>
            <a:r>
              <a:rPr lang="pt-BR" sz="4000" dirty="0"/>
              <a:t> </a:t>
            </a:r>
            <a:br>
              <a:rPr lang="pt-BR" sz="4000" dirty="0"/>
            </a:br>
            <a:r>
              <a:rPr lang="pt-BR" sz="4000" dirty="0" err="1"/>
              <a:t>on</a:t>
            </a:r>
            <a:r>
              <a:rPr lang="pt-BR" sz="4000" dirty="0"/>
              <a:t> </a:t>
            </a:r>
            <a:r>
              <a:rPr lang="pt-BR" sz="4000" dirty="0" err="1"/>
              <a:t>the</a:t>
            </a:r>
            <a:r>
              <a:rPr lang="pt-BR" sz="4000" dirty="0"/>
              <a:t> Future </a:t>
            </a:r>
            <a:r>
              <a:rPr lang="pt-BR" sz="4000" dirty="0" err="1"/>
              <a:t>of</a:t>
            </a:r>
            <a:r>
              <a:rPr lang="pt-BR" sz="4000" dirty="0"/>
              <a:t> </a:t>
            </a:r>
            <a:r>
              <a:rPr lang="pt-BR" sz="4000" dirty="0" err="1"/>
              <a:t>Employment</a:t>
            </a:r>
            <a:endParaRPr lang="en-US" sz="4000" dirty="0"/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3933825"/>
            <a:ext cx="6480175" cy="1800225"/>
          </a:xfrm>
        </p:spPr>
        <p:txBody>
          <a:bodyPr/>
          <a:lstStyle/>
          <a:p>
            <a:pPr algn="ctr" eaLnBrk="1" hangingPunct="1"/>
            <a:r>
              <a:rPr lang="pt-BR" dirty="0">
                <a:latin typeface="Garamond" pitchFamily="18" charset="0"/>
              </a:rPr>
              <a:t>Naercio Menezes Filho</a:t>
            </a:r>
          </a:p>
          <a:p>
            <a:pPr algn="ctr" eaLnBrk="1" hangingPunct="1"/>
            <a:r>
              <a:rPr lang="pt-BR" dirty="0">
                <a:latin typeface="Garamond" pitchFamily="18" charset="0"/>
              </a:rPr>
              <a:t>Insper, USP e ABC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907704" y="5445224"/>
            <a:ext cx="705643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endParaRPr lang="en-US" sz="2000" dirty="0">
              <a:latin typeface="+mj-lt"/>
            </a:endParaRPr>
          </a:p>
          <a:p>
            <a:pPr algn="ctr"/>
            <a:r>
              <a:rPr lang="pt-BR" sz="2000" dirty="0">
                <a:latin typeface="+mj-lt"/>
              </a:rPr>
              <a:t> </a:t>
            </a:r>
            <a:r>
              <a:rPr lang="pt-BR" sz="2000" b="1" dirty="0">
                <a:latin typeface="+mj-lt"/>
              </a:rPr>
              <a:t>O IMPACTO DA INTELIGÊNCIA ARTIFICIAL E ROBÓTICA NO FUTURO DO EMPREGO E TRABALHO </a:t>
            </a:r>
          </a:p>
          <a:p>
            <a:pPr algn="ctr"/>
            <a:r>
              <a:rPr lang="pt-BR" sz="2000" b="1" dirty="0">
                <a:latin typeface="+mj-lt"/>
              </a:rPr>
              <a:t>Academia Brasileira de Ciências – RJ – 30/10/2017</a:t>
            </a:r>
            <a:endParaRPr lang="en-US" sz="2000" dirty="0">
              <a:latin typeface="+mj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EBF3F8A-A7A3-4DBA-B9F4-F40C46DDCE12}"/>
              </a:ext>
            </a:extLst>
          </p:cNvPr>
          <p:cNvSpPr txBox="1"/>
          <p:nvPr/>
        </p:nvSpPr>
        <p:spPr>
          <a:xfrm>
            <a:off x="1979712" y="2996952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+mj-lt"/>
              </a:rPr>
              <a:t>Comentários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of Multipurpose</a:t>
            </a:r>
            <a:br>
              <a:rPr lang="en-US" dirty="0"/>
            </a:br>
            <a:r>
              <a:rPr lang="en-US" dirty="0"/>
              <a:t>Industrial Robots per 10,000 workers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908" y="1674070"/>
            <a:ext cx="8342054" cy="367240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478908" y="6309320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Federation of Robotics 2017, table 4.1</a:t>
            </a:r>
            <a:endParaRPr lang="en-US" dirty="0"/>
          </a:p>
        </p:txBody>
      </p:sp>
      <p:sp>
        <p:nvSpPr>
          <p:cNvPr id="14" name="Forma livre 13"/>
          <p:cNvSpPr/>
          <p:nvPr/>
        </p:nvSpPr>
        <p:spPr>
          <a:xfrm>
            <a:off x="616108" y="4719009"/>
            <a:ext cx="8271186" cy="497991"/>
          </a:xfrm>
          <a:custGeom>
            <a:avLst/>
            <a:gdLst>
              <a:gd name="connsiteX0" fmla="*/ 0 w 8271186"/>
              <a:gd name="connsiteY0" fmla="*/ 17755 h 372862"/>
              <a:gd name="connsiteX1" fmla="*/ 488272 w 8271186"/>
              <a:gd name="connsiteY1" fmla="*/ 35510 h 372862"/>
              <a:gd name="connsiteX2" fmla="*/ 514905 w 8271186"/>
              <a:gd name="connsiteY2" fmla="*/ 44388 h 372862"/>
              <a:gd name="connsiteX3" fmla="*/ 1491449 w 8271186"/>
              <a:gd name="connsiteY3" fmla="*/ 53266 h 372862"/>
              <a:gd name="connsiteX4" fmla="*/ 3364637 w 8271186"/>
              <a:gd name="connsiteY4" fmla="*/ 62143 h 372862"/>
              <a:gd name="connsiteX5" fmla="*/ 3417903 w 8271186"/>
              <a:gd name="connsiteY5" fmla="*/ 44388 h 372862"/>
              <a:gd name="connsiteX6" fmla="*/ 3462291 w 8271186"/>
              <a:gd name="connsiteY6" fmla="*/ 35510 h 372862"/>
              <a:gd name="connsiteX7" fmla="*/ 3595457 w 8271186"/>
              <a:gd name="connsiteY7" fmla="*/ 26633 h 372862"/>
              <a:gd name="connsiteX8" fmla="*/ 3710866 w 8271186"/>
              <a:gd name="connsiteY8" fmla="*/ 0 h 372862"/>
              <a:gd name="connsiteX9" fmla="*/ 8247356 w 8271186"/>
              <a:gd name="connsiteY9" fmla="*/ 8877 h 372862"/>
              <a:gd name="connsiteX10" fmla="*/ 8256233 w 8271186"/>
              <a:gd name="connsiteY10" fmla="*/ 230819 h 372862"/>
              <a:gd name="connsiteX11" fmla="*/ 8238478 w 8271186"/>
              <a:gd name="connsiteY11" fmla="*/ 284085 h 372862"/>
              <a:gd name="connsiteX12" fmla="*/ 8229600 w 8271186"/>
              <a:gd name="connsiteY12" fmla="*/ 310718 h 372862"/>
              <a:gd name="connsiteX13" fmla="*/ 8211845 w 8271186"/>
              <a:gd name="connsiteY13" fmla="*/ 355106 h 372862"/>
              <a:gd name="connsiteX14" fmla="*/ 8211845 w 8271186"/>
              <a:gd name="connsiteY14" fmla="*/ 372862 h 372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71186" h="372862">
                <a:moveTo>
                  <a:pt x="0" y="17755"/>
                </a:moveTo>
                <a:cubicBezTo>
                  <a:pt x="204242" y="51797"/>
                  <a:pt x="-28520" y="15634"/>
                  <a:pt x="488272" y="35510"/>
                </a:cubicBezTo>
                <a:cubicBezTo>
                  <a:pt x="497623" y="35870"/>
                  <a:pt x="505549" y="44222"/>
                  <a:pt x="514905" y="44388"/>
                </a:cubicBezTo>
                <a:lnTo>
                  <a:pt x="1491449" y="53266"/>
                </a:lnTo>
                <a:cubicBezTo>
                  <a:pt x="2327011" y="81118"/>
                  <a:pt x="2207919" y="84246"/>
                  <a:pt x="3364637" y="62143"/>
                </a:cubicBezTo>
                <a:cubicBezTo>
                  <a:pt x="3383349" y="61785"/>
                  <a:pt x="3399847" y="49312"/>
                  <a:pt x="3417903" y="44388"/>
                </a:cubicBezTo>
                <a:cubicBezTo>
                  <a:pt x="3432460" y="40418"/>
                  <a:pt x="3447277" y="37011"/>
                  <a:pt x="3462291" y="35510"/>
                </a:cubicBezTo>
                <a:cubicBezTo>
                  <a:pt x="3506557" y="31083"/>
                  <a:pt x="3551068" y="29592"/>
                  <a:pt x="3595457" y="26633"/>
                </a:cubicBezTo>
                <a:cubicBezTo>
                  <a:pt x="3637653" y="12567"/>
                  <a:pt x="3664765" y="0"/>
                  <a:pt x="3710866" y="0"/>
                </a:cubicBezTo>
                <a:lnTo>
                  <a:pt x="8247356" y="8877"/>
                </a:lnTo>
                <a:cubicBezTo>
                  <a:pt x="8279830" y="106302"/>
                  <a:pt x="8275376" y="71297"/>
                  <a:pt x="8256233" y="230819"/>
                </a:cubicBezTo>
                <a:cubicBezTo>
                  <a:pt x="8254003" y="249401"/>
                  <a:pt x="8244396" y="266330"/>
                  <a:pt x="8238478" y="284085"/>
                </a:cubicBezTo>
                <a:cubicBezTo>
                  <a:pt x="8235519" y="292963"/>
                  <a:pt x="8233075" y="302029"/>
                  <a:pt x="8229600" y="310718"/>
                </a:cubicBezTo>
                <a:cubicBezTo>
                  <a:pt x="8223682" y="325514"/>
                  <a:pt x="8216223" y="339783"/>
                  <a:pt x="8211845" y="355106"/>
                </a:cubicBezTo>
                <a:cubicBezTo>
                  <a:pt x="8210219" y="360797"/>
                  <a:pt x="8211845" y="366943"/>
                  <a:pt x="8211845" y="37286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rma livre 14"/>
          <p:cNvSpPr/>
          <p:nvPr/>
        </p:nvSpPr>
        <p:spPr>
          <a:xfrm>
            <a:off x="553506" y="4808627"/>
            <a:ext cx="8300622" cy="408373"/>
          </a:xfrm>
          <a:custGeom>
            <a:avLst/>
            <a:gdLst>
              <a:gd name="connsiteX0" fmla="*/ 0 w 8300622"/>
              <a:gd name="connsiteY0" fmla="*/ 0 h 408373"/>
              <a:gd name="connsiteX1" fmla="*/ 26633 w 8300622"/>
              <a:gd name="connsiteY1" fmla="*/ 284086 h 408373"/>
              <a:gd name="connsiteX2" fmla="*/ 71022 w 8300622"/>
              <a:gd name="connsiteY2" fmla="*/ 337352 h 408373"/>
              <a:gd name="connsiteX3" fmla="*/ 1606858 w 8300622"/>
              <a:gd name="connsiteY3" fmla="*/ 355107 h 408373"/>
              <a:gd name="connsiteX4" fmla="*/ 2299317 w 8300622"/>
              <a:gd name="connsiteY4" fmla="*/ 372863 h 408373"/>
              <a:gd name="connsiteX5" fmla="*/ 2370338 w 8300622"/>
              <a:gd name="connsiteY5" fmla="*/ 390618 h 408373"/>
              <a:gd name="connsiteX6" fmla="*/ 2450237 w 8300622"/>
              <a:gd name="connsiteY6" fmla="*/ 399496 h 408373"/>
              <a:gd name="connsiteX7" fmla="*/ 2503503 w 8300622"/>
              <a:gd name="connsiteY7" fmla="*/ 408373 h 408373"/>
              <a:gd name="connsiteX8" fmla="*/ 3258105 w 8300622"/>
              <a:gd name="connsiteY8" fmla="*/ 399496 h 408373"/>
              <a:gd name="connsiteX9" fmla="*/ 3400148 w 8300622"/>
              <a:gd name="connsiteY9" fmla="*/ 390618 h 408373"/>
              <a:gd name="connsiteX10" fmla="*/ 3444536 w 8300622"/>
              <a:gd name="connsiteY10" fmla="*/ 381740 h 408373"/>
              <a:gd name="connsiteX11" fmla="*/ 3497802 w 8300622"/>
              <a:gd name="connsiteY11" fmla="*/ 363985 h 408373"/>
              <a:gd name="connsiteX12" fmla="*/ 4039340 w 8300622"/>
              <a:gd name="connsiteY12" fmla="*/ 355107 h 408373"/>
              <a:gd name="connsiteX13" fmla="*/ 4350058 w 8300622"/>
              <a:gd name="connsiteY13" fmla="*/ 346229 h 408373"/>
              <a:gd name="connsiteX14" fmla="*/ 4527612 w 8300622"/>
              <a:gd name="connsiteY14" fmla="*/ 319596 h 408373"/>
              <a:gd name="connsiteX15" fmla="*/ 4731798 w 8300622"/>
              <a:gd name="connsiteY15" fmla="*/ 292963 h 408373"/>
              <a:gd name="connsiteX16" fmla="*/ 7386222 w 8300622"/>
              <a:gd name="connsiteY16" fmla="*/ 301841 h 408373"/>
              <a:gd name="connsiteX17" fmla="*/ 7554897 w 8300622"/>
              <a:gd name="connsiteY17" fmla="*/ 328474 h 408373"/>
              <a:gd name="connsiteX18" fmla="*/ 7661429 w 8300622"/>
              <a:gd name="connsiteY18" fmla="*/ 337352 h 408373"/>
              <a:gd name="connsiteX19" fmla="*/ 7714695 w 8300622"/>
              <a:gd name="connsiteY19" fmla="*/ 346229 h 408373"/>
              <a:gd name="connsiteX20" fmla="*/ 7838983 w 8300622"/>
              <a:gd name="connsiteY20" fmla="*/ 363985 h 408373"/>
              <a:gd name="connsiteX21" fmla="*/ 8140824 w 8300622"/>
              <a:gd name="connsiteY21" fmla="*/ 346229 h 408373"/>
              <a:gd name="connsiteX22" fmla="*/ 8229600 w 8300622"/>
              <a:gd name="connsiteY22" fmla="*/ 328474 h 408373"/>
              <a:gd name="connsiteX23" fmla="*/ 8256233 w 8300622"/>
              <a:gd name="connsiteY23" fmla="*/ 319596 h 408373"/>
              <a:gd name="connsiteX24" fmla="*/ 8300622 w 8300622"/>
              <a:gd name="connsiteY24" fmla="*/ 319596 h 408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300622" h="408373">
                <a:moveTo>
                  <a:pt x="0" y="0"/>
                </a:moveTo>
                <a:cubicBezTo>
                  <a:pt x="8878" y="94695"/>
                  <a:pt x="7979" y="190823"/>
                  <a:pt x="26633" y="284086"/>
                </a:cubicBezTo>
                <a:cubicBezTo>
                  <a:pt x="35003" y="325935"/>
                  <a:pt x="23218" y="336542"/>
                  <a:pt x="71022" y="337352"/>
                </a:cubicBezTo>
                <a:lnTo>
                  <a:pt x="1606858" y="355107"/>
                </a:lnTo>
                <a:cubicBezTo>
                  <a:pt x="1837678" y="361026"/>
                  <a:pt x="2075315" y="316863"/>
                  <a:pt x="2299317" y="372863"/>
                </a:cubicBezTo>
                <a:cubicBezTo>
                  <a:pt x="2322991" y="378781"/>
                  <a:pt x="2346307" y="386377"/>
                  <a:pt x="2370338" y="390618"/>
                </a:cubicBezTo>
                <a:cubicBezTo>
                  <a:pt x="2396727" y="395275"/>
                  <a:pt x="2423675" y="395954"/>
                  <a:pt x="2450237" y="399496"/>
                </a:cubicBezTo>
                <a:cubicBezTo>
                  <a:pt x="2468079" y="401875"/>
                  <a:pt x="2485748" y="405414"/>
                  <a:pt x="2503503" y="408373"/>
                </a:cubicBezTo>
                <a:lnTo>
                  <a:pt x="3258105" y="399496"/>
                </a:lnTo>
                <a:cubicBezTo>
                  <a:pt x="3305536" y="398557"/>
                  <a:pt x="3352922" y="395116"/>
                  <a:pt x="3400148" y="390618"/>
                </a:cubicBezTo>
                <a:cubicBezTo>
                  <a:pt x="3415169" y="389187"/>
                  <a:pt x="3429979" y="385710"/>
                  <a:pt x="3444536" y="381740"/>
                </a:cubicBezTo>
                <a:cubicBezTo>
                  <a:pt x="3462592" y="376816"/>
                  <a:pt x="3479105" y="364822"/>
                  <a:pt x="3497802" y="363985"/>
                </a:cubicBezTo>
                <a:cubicBezTo>
                  <a:pt x="3678158" y="355909"/>
                  <a:pt x="3858842" y="358868"/>
                  <a:pt x="4039340" y="355107"/>
                </a:cubicBezTo>
                <a:lnTo>
                  <a:pt x="4350058" y="346229"/>
                </a:lnTo>
                <a:cubicBezTo>
                  <a:pt x="4449909" y="329587"/>
                  <a:pt x="4440891" y="329602"/>
                  <a:pt x="4527612" y="319596"/>
                </a:cubicBezTo>
                <a:cubicBezTo>
                  <a:pt x="4711237" y="298409"/>
                  <a:pt x="4632371" y="312849"/>
                  <a:pt x="4731798" y="292963"/>
                </a:cubicBezTo>
                <a:lnTo>
                  <a:pt x="7386222" y="301841"/>
                </a:lnTo>
                <a:cubicBezTo>
                  <a:pt x="7532276" y="302783"/>
                  <a:pt x="7434175" y="310366"/>
                  <a:pt x="7554897" y="328474"/>
                </a:cubicBezTo>
                <a:cubicBezTo>
                  <a:pt x="7590137" y="333760"/>
                  <a:pt x="7626013" y="333417"/>
                  <a:pt x="7661429" y="337352"/>
                </a:cubicBezTo>
                <a:cubicBezTo>
                  <a:pt x="7679319" y="339340"/>
                  <a:pt x="7696894" y="343559"/>
                  <a:pt x="7714695" y="346229"/>
                </a:cubicBezTo>
                <a:lnTo>
                  <a:pt x="7838983" y="363985"/>
                </a:lnTo>
                <a:cubicBezTo>
                  <a:pt x="7905810" y="361200"/>
                  <a:pt x="8054932" y="359113"/>
                  <a:pt x="8140824" y="346229"/>
                </a:cubicBezTo>
                <a:cubicBezTo>
                  <a:pt x="8170668" y="341752"/>
                  <a:pt x="8200971" y="338017"/>
                  <a:pt x="8229600" y="328474"/>
                </a:cubicBezTo>
                <a:cubicBezTo>
                  <a:pt x="8238478" y="325515"/>
                  <a:pt x="8246947" y="320757"/>
                  <a:pt x="8256233" y="319596"/>
                </a:cubicBezTo>
                <a:cubicBezTo>
                  <a:pt x="8270915" y="317761"/>
                  <a:pt x="8285826" y="319596"/>
                  <a:pt x="8300622" y="31959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aixaDeTexto 15"/>
          <p:cNvSpPr txBox="1"/>
          <p:nvPr/>
        </p:nvSpPr>
        <p:spPr>
          <a:xfrm>
            <a:off x="453549" y="5512189"/>
            <a:ext cx="79208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FF0000"/>
                </a:solidFill>
                <a:latin typeface="+mj-lt"/>
              </a:rPr>
              <a:t>Será</a:t>
            </a:r>
            <a:r>
              <a:rPr lang="en-US" sz="4400" dirty="0">
                <a:solidFill>
                  <a:srgbClr val="FF0000"/>
                </a:solidFill>
                <a:latin typeface="+mj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95649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4"/>
          <p:cNvSpPr txBox="1">
            <a:spLocks noChangeArrowheads="1"/>
          </p:cNvSpPr>
          <p:nvPr/>
        </p:nvSpPr>
        <p:spPr bwMode="auto">
          <a:xfrm>
            <a:off x="468313" y="333375"/>
            <a:ext cx="8305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err="1">
                <a:solidFill>
                  <a:schemeClr val="tx2"/>
                </a:solidFill>
                <a:latin typeface="Garamond" pitchFamily="18" charset="0"/>
              </a:rPr>
              <a:t>Produtividade</a:t>
            </a:r>
            <a:r>
              <a:rPr lang="en-US" sz="4000" dirty="0">
                <a:solidFill>
                  <a:schemeClr val="tx2"/>
                </a:solidFill>
                <a:latin typeface="Garamond" pitchFamily="18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Garamond" pitchFamily="18" charset="0"/>
              </a:rPr>
              <a:t>Baixa</a:t>
            </a:r>
            <a:r>
              <a:rPr lang="en-US" sz="4000" dirty="0">
                <a:solidFill>
                  <a:schemeClr val="tx2"/>
                </a:solidFill>
                <a:latin typeface="Garamond" pitchFamily="18" charset="0"/>
              </a:rPr>
              <a:t> no </a:t>
            </a:r>
            <a:r>
              <a:rPr lang="en-US" sz="4000" dirty="0" err="1">
                <a:solidFill>
                  <a:schemeClr val="tx2"/>
                </a:solidFill>
                <a:latin typeface="Garamond" pitchFamily="18" charset="0"/>
              </a:rPr>
              <a:t>Brasil</a:t>
            </a:r>
            <a:endParaRPr lang="en-US" sz="4000" dirty="0">
              <a:solidFill>
                <a:schemeClr val="tx2"/>
              </a:solidFill>
              <a:latin typeface="Garamond" pitchFamily="18" charset="0"/>
            </a:endParaRP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3924300" y="6381750"/>
            <a:ext cx="47513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pt-BR" sz="1600">
                <a:latin typeface="Verdana" pitchFamily="34" charset="0"/>
              </a:rPr>
              <a:t>Source: Conference Board (2011)</a:t>
            </a:r>
          </a:p>
        </p:txBody>
      </p:sp>
      <p:pic>
        <p:nvPicPr>
          <p:cNvPr id="2868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981075"/>
            <a:ext cx="8208962" cy="535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519112" y="125413"/>
            <a:ext cx="83733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dirty="0">
                <a:solidFill>
                  <a:schemeClr val="tx2"/>
                </a:solidFill>
                <a:latin typeface="Garamond" pitchFamily="18" charset="0"/>
              </a:rPr>
              <a:t>Puzzle: </a:t>
            </a:r>
            <a:r>
              <a:rPr lang="en-US" sz="4000" dirty="0" err="1">
                <a:solidFill>
                  <a:schemeClr val="tx2"/>
                </a:solidFill>
                <a:latin typeface="Garamond" pitchFamily="18" charset="0"/>
              </a:rPr>
              <a:t>Educação</a:t>
            </a:r>
            <a:r>
              <a:rPr lang="en-US" sz="4000" dirty="0">
                <a:solidFill>
                  <a:schemeClr val="tx2"/>
                </a:solidFill>
                <a:latin typeface="Garamond" pitchFamily="18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Garamond" pitchFamily="18" charset="0"/>
              </a:rPr>
              <a:t>sem</a:t>
            </a:r>
            <a:r>
              <a:rPr lang="en-US" sz="4000" dirty="0">
                <a:solidFill>
                  <a:schemeClr val="tx2"/>
                </a:solidFill>
                <a:latin typeface="Garamond" pitchFamily="18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Garamond" pitchFamily="18" charset="0"/>
              </a:rPr>
              <a:t>Produtividade</a:t>
            </a:r>
            <a:endParaRPr lang="en-US" sz="4000" dirty="0">
              <a:solidFill>
                <a:schemeClr val="tx2"/>
              </a:solidFill>
              <a:latin typeface="Garamond" pitchFamily="18" charset="0"/>
            </a:endParaRPr>
          </a:p>
        </p:txBody>
      </p:sp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77" y="1268413"/>
            <a:ext cx="8504635" cy="5112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2492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613937" y="255790"/>
            <a:ext cx="896461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600" dirty="0">
                <a:solidFill>
                  <a:schemeClr val="tx2"/>
                </a:solidFill>
                <a:latin typeface="Garamond" pitchFamily="18" charset="0"/>
              </a:rPr>
              <a:t> </a:t>
            </a:r>
            <a:r>
              <a:rPr lang="en-US" sz="3600" dirty="0" err="1">
                <a:solidFill>
                  <a:schemeClr val="tx2"/>
                </a:solidFill>
                <a:latin typeface="Garamond" pitchFamily="18" charset="0"/>
              </a:rPr>
              <a:t>Crescimento</a:t>
            </a:r>
            <a:r>
              <a:rPr lang="en-US" sz="3600" dirty="0">
                <a:solidFill>
                  <a:schemeClr val="tx2"/>
                </a:solidFill>
                <a:latin typeface="Garamond" pitchFamily="18" charset="0"/>
              </a:rPr>
              <a:t> </a:t>
            </a:r>
            <a:r>
              <a:rPr lang="en-US" sz="3600" dirty="0" err="1">
                <a:solidFill>
                  <a:schemeClr val="tx2"/>
                </a:solidFill>
                <a:latin typeface="Garamond" pitchFamily="18" charset="0"/>
              </a:rPr>
              <a:t>Salarial</a:t>
            </a:r>
            <a:r>
              <a:rPr lang="en-US" sz="3600" dirty="0">
                <a:solidFill>
                  <a:schemeClr val="tx2"/>
                </a:solidFill>
                <a:latin typeface="Garamond" pitchFamily="18" charset="0"/>
              </a:rPr>
              <a:t> – </a:t>
            </a:r>
            <a:r>
              <a:rPr lang="en-US" sz="3600" dirty="0" err="1">
                <a:solidFill>
                  <a:schemeClr val="tx2"/>
                </a:solidFill>
                <a:latin typeface="Garamond" pitchFamily="18" charset="0"/>
              </a:rPr>
              <a:t>Não-qualificados</a:t>
            </a:r>
            <a:endParaRPr lang="en-US" sz="3600" dirty="0">
              <a:solidFill>
                <a:schemeClr val="tx2"/>
              </a:solidFill>
              <a:latin typeface="Garamond" pitchFamily="18" charset="0"/>
            </a:endParaRPr>
          </a:p>
        </p:txBody>
      </p:sp>
      <p:sp>
        <p:nvSpPr>
          <p:cNvPr id="27651" name="Text Box 5"/>
          <p:cNvSpPr txBox="1">
            <a:spLocks noChangeArrowheads="1"/>
          </p:cNvSpPr>
          <p:nvPr/>
        </p:nvSpPr>
        <p:spPr bwMode="auto">
          <a:xfrm>
            <a:off x="5638800" y="2147888"/>
            <a:ext cx="2590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37" y="1340768"/>
            <a:ext cx="7632848" cy="4985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46437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6"/>
          <p:cNvSpPr>
            <a:spLocks noChangeArrowheads="1"/>
          </p:cNvSpPr>
          <p:nvPr/>
        </p:nvSpPr>
        <p:spPr bwMode="auto">
          <a:xfrm>
            <a:off x="519112" y="125413"/>
            <a:ext cx="83733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4000" dirty="0">
                <a:solidFill>
                  <a:schemeClr val="tx2"/>
                </a:solidFill>
                <a:latin typeface="Garamond" pitchFamily="18" charset="0"/>
              </a:rPr>
              <a:t>	</a:t>
            </a:r>
            <a:r>
              <a:rPr lang="en-US" sz="4000" dirty="0" err="1">
                <a:solidFill>
                  <a:schemeClr val="tx2"/>
                </a:solidFill>
                <a:latin typeface="Garamond" pitchFamily="18" charset="0"/>
              </a:rPr>
              <a:t>Aprendizado</a:t>
            </a:r>
            <a:r>
              <a:rPr lang="en-US" sz="4000" dirty="0">
                <a:solidFill>
                  <a:schemeClr val="tx2"/>
                </a:solidFill>
                <a:latin typeface="Garamond" pitchFamily="18" charset="0"/>
              </a:rPr>
              <a:t> é </a:t>
            </a:r>
            <a:r>
              <a:rPr lang="en-US" sz="4000" dirty="0" err="1">
                <a:solidFill>
                  <a:schemeClr val="tx2"/>
                </a:solidFill>
                <a:latin typeface="Garamond" pitchFamily="18" charset="0"/>
              </a:rPr>
              <a:t>Muito</a:t>
            </a:r>
            <a:r>
              <a:rPr lang="en-US" sz="4000" dirty="0">
                <a:solidFill>
                  <a:schemeClr val="tx2"/>
                </a:solidFill>
                <a:latin typeface="Garamond" pitchFamily="18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Garamond" pitchFamily="18" charset="0"/>
              </a:rPr>
              <a:t>Baixo</a:t>
            </a:r>
            <a:endParaRPr lang="en-US" sz="4000" dirty="0">
              <a:solidFill>
                <a:schemeClr val="tx2"/>
              </a:solidFill>
              <a:latin typeface="Garamond" pitchFamily="18" charset="0"/>
            </a:endParaRPr>
          </a:p>
        </p:txBody>
      </p:sp>
      <p:graphicFrame>
        <p:nvGraphicFramePr>
          <p:cNvPr id="4" name="Gráfic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779453"/>
              </p:ext>
            </p:extLst>
          </p:nvPr>
        </p:nvGraphicFramePr>
        <p:xfrm>
          <a:off x="489525" y="1268413"/>
          <a:ext cx="8136904" cy="4914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6" y="-14287"/>
            <a:ext cx="8748464" cy="1139825"/>
          </a:xfrm>
        </p:spPr>
        <p:txBody>
          <a:bodyPr anchor="ctr">
            <a:normAutofit/>
          </a:bodyPr>
          <a:lstStyle/>
          <a:p>
            <a:pPr algn="ctr" eaLnBrk="1" hangingPunct="1"/>
            <a:r>
              <a:rPr lang="pt-BR" sz="3600" dirty="0">
                <a:latin typeface="Garamond" panose="02020404030301010803" pitchFamily="18" charset="0"/>
              </a:rPr>
              <a:t>Aprendizado e Inovações</a:t>
            </a:r>
          </a:p>
        </p:txBody>
      </p:sp>
      <p:sp>
        <p:nvSpPr>
          <p:cNvPr id="9" name="Espaço Reservado para Número de Slide 8"/>
          <p:cNvSpPr txBox="1">
            <a:spLocks noGrp="1"/>
          </p:cNvSpPr>
          <p:nvPr/>
        </p:nvSpPr>
        <p:spPr bwMode="auto">
          <a:xfrm>
            <a:off x="6797675" y="6324600"/>
            <a:ext cx="2193925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64723BF7-1F2C-4FCC-83A6-DE3EFAD860D0}" type="slidenum">
              <a:rPr lang="en-US" sz="1400">
                <a:latin typeface="+mn-lt"/>
              </a:rPr>
              <a:pPr algn="r">
                <a:defRPr/>
              </a:pPr>
              <a:t>7</a:t>
            </a:fld>
            <a:endParaRPr lang="en-US" sz="1400" dirty="0">
              <a:latin typeface="+mn-lt"/>
            </a:endParaRPr>
          </a:p>
        </p:txBody>
      </p:sp>
      <p:pic>
        <p:nvPicPr>
          <p:cNvPr id="2457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1" y="1125538"/>
            <a:ext cx="8424614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9414312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6"/>
          <p:cNvSpPr>
            <a:spLocks noChangeArrowheads="1"/>
          </p:cNvSpPr>
          <p:nvPr/>
        </p:nvSpPr>
        <p:spPr bwMode="auto">
          <a:xfrm>
            <a:off x="519113" y="1254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dirty="0" err="1">
                <a:solidFill>
                  <a:schemeClr val="tx2"/>
                </a:solidFill>
                <a:latin typeface="Garamond" pitchFamily="18" charset="0"/>
              </a:rPr>
              <a:t>Práticas</a:t>
            </a:r>
            <a:r>
              <a:rPr lang="en-US" sz="4000" dirty="0">
                <a:solidFill>
                  <a:schemeClr val="tx2"/>
                </a:solidFill>
                <a:latin typeface="Garamond" pitchFamily="18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Garamond" pitchFamily="18" charset="0"/>
              </a:rPr>
              <a:t>Gerenciais</a:t>
            </a:r>
            <a:r>
              <a:rPr lang="en-US" sz="4000" dirty="0">
                <a:solidFill>
                  <a:schemeClr val="tx2"/>
                </a:solidFill>
                <a:latin typeface="Garamond" pitchFamily="18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Garamond" pitchFamily="18" charset="0"/>
              </a:rPr>
              <a:t>Atrasadas</a:t>
            </a:r>
            <a:endParaRPr lang="en-US" sz="4000" dirty="0">
              <a:solidFill>
                <a:schemeClr val="tx2"/>
              </a:solidFill>
              <a:latin typeface="Garamond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1134683"/>
            <a:ext cx="8362950" cy="5646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9772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62372" y="1268760"/>
            <a:ext cx="8291264" cy="4873752"/>
          </a:xfrm>
        </p:spPr>
        <p:txBody>
          <a:bodyPr/>
          <a:lstStyle/>
          <a:p>
            <a:r>
              <a:rPr lang="en-GB" sz="2800" dirty="0">
                <a:latin typeface="+mj-lt"/>
              </a:rPr>
              <a:t>Alfaro, Chen, </a:t>
            </a:r>
            <a:r>
              <a:rPr lang="en-GB" sz="2800" dirty="0" err="1">
                <a:latin typeface="+mj-lt"/>
              </a:rPr>
              <a:t>Lucchesi</a:t>
            </a:r>
            <a:r>
              <a:rPr lang="en-GB" sz="2800" dirty="0">
                <a:latin typeface="+mj-lt"/>
              </a:rPr>
              <a:t>, Menezes-Filho (2017)</a:t>
            </a:r>
            <a:endParaRPr lang="en-US" sz="2800" dirty="0">
              <a:latin typeface="+mj-lt"/>
            </a:endParaRPr>
          </a:p>
          <a:p>
            <a:r>
              <a:rPr lang="en-US" sz="2800" dirty="0">
                <a:latin typeface="+mj-lt"/>
              </a:rPr>
              <a:t>Expansion of China’s participation in the world trade </a:t>
            </a:r>
            <a:r>
              <a:rPr lang="en-US" sz="2800" dirty="0">
                <a:latin typeface="Garamond" pitchFamily="18" charset="0"/>
              </a:rPr>
              <a:t>has received particular attention lately</a:t>
            </a:r>
          </a:p>
          <a:p>
            <a:r>
              <a:rPr lang="en-US" sz="2800" dirty="0">
                <a:latin typeface="Garamond" pitchFamily="18" charset="0"/>
              </a:rPr>
              <a:t>Studies on the  effects of import competition from China  found opposite effects on firms’ innovation outcomes</a:t>
            </a:r>
          </a:p>
          <a:p>
            <a:r>
              <a:rPr lang="en-US" sz="2800" dirty="0">
                <a:latin typeface="Garamond" pitchFamily="18" charset="0"/>
              </a:rPr>
              <a:t>While Bloom et al (2016) show that Chinese import competition increased firms’ patenting in Europe</a:t>
            </a:r>
          </a:p>
          <a:p>
            <a:r>
              <a:rPr lang="en-US" sz="2800" dirty="0" err="1">
                <a:latin typeface="Garamond" pitchFamily="18" charset="0"/>
              </a:rPr>
              <a:t>Autor</a:t>
            </a:r>
            <a:r>
              <a:rPr lang="en-US" sz="2800" dirty="0">
                <a:latin typeface="Garamond" pitchFamily="18" charset="0"/>
              </a:rPr>
              <a:t> et al (2016) document a negative impact on the patenting activities of U.S. firms.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 bwMode="auto">
          <a:xfrm>
            <a:off x="539552" y="404664"/>
            <a:ext cx="8136904" cy="70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GB" sz="3600" kern="0" dirty="0"/>
              <a:t>Brazil Outsourcing Innovation to China</a:t>
            </a:r>
          </a:p>
          <a:p>
            <a:pPr algn="ctr"/>
            <a:endParaRPr lang="en-GB" sz="3600" kern="0" dirty="0"/>
          </a:p>
        </p:txBody>
      </p:sp>
    </p:spTree>
    <p:extLst>
      <p:ext uri="{BB962C8B-B14F-4D97-AF65-F5344CB8AC3E}">
        <p14:creationId xmlns:p14="http://schemas.microsoft.com/office/powerpoint/2010/main" val="3253324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94122"/>
          </a:xfrm>
        </p:spPr>
        <p:txBody>
          <a:bodyPr/>
          <a:lstStyle/>
          <a:p>
            <a:pPr algn="ctr"/>
            <a:r>
              <a:rPr lang="en-US" dirty="0"/>
              <a:t>China Shock Hits Brazil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539552" y="1124744"/>
            <a:ext cx="8003232" cy="487375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Garamond" pitchFamily="18" charset="0"/>
              </a:rPr>
              <a:t>Paper investigates how China’s trade expansion has affected  productivity and innovation activities of Brazilian firms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Garamond" pitchFamily="18" charset="0"/>
              </a:rPr>
              <a:t>Our data allow us to identify which companies import input goods from China.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Garamond" pitchFamily="18" charset="0"/>
              </a:rPr>
              <a:t>Distinguish between firms who source their inputs from China as opposed to those who are just exposed to import competition.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Garamond" pitchFamily="18" charset="0"/>
              </a:rPr>
              <a:t>Disentangle the effect of increased import competition and the effect of enhanced sourcing opportunities.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Garamond" pitchFamily="18" charset="0"/>
              </a:rPr>
              <a:t>Focus on broader and different measures of innovations</a:t>
            </a:r>
            <a:r>
              <a:rPr lang="en-US" u="sng" dirty="0">
                <a:latin typeface="Garamond" pitchFamily="18" charset="0"/>
              </a:rPr>
              <a:t> </a:t>
            </a:r>
            <a:endParaRPr lang="en-US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036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/>
          <a:lstStyle/>
          <a:p>
            <a:pPr algn="ctr"/>
            <a:r>
              <a:rPr lang="en-US" dirty="0"/>
              <a:t>China Shock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268760"/>
            <a:ext cx="7272808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65115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67544" y="437722"/>
            <a:ext cx="7467600" cy="85010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China Shock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988840"/>
            <a:ext cx="6912768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403648" y="1412776"/>
            <a:ext cx="60222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Figure 3: Share of Firms that import from China: 1998-2011</a:t>
            </a: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487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153313" cy="634082"/>
          </a:xfrm>
        </p:spPr>
        <p:txBody>
          <a:bodyPr>
            <a:noAutofit/>
          </a:bodyPr>
          <a:lstStyle/>
          <a:p>
            <a:pPr algn="ctr"/>
            <a:r>
              <a:rPr lang="pt-BR" sz="4000" dirty="0"/>
              <a:t>DATASETS</a:t>
            </a:r>
          </a:p>
        </p:txBody>
      </p:sp>
      <p:sp>
        <p:nvSpPr>
          <p:cNvPr id="5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67544" y="1340768"/>
            <a:ext cx="8003232" cy="48737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Garamond" pitchFamily="18" charset="0"/>
              </a:rPr>
              <a:t>We match innovation survey (PINTEC) with Brazil’s confidential manufacturing census (PIA) and trade data</a:t>
            </a:r>
            <a:r>
              <a:rPr lang="en-US" sz="2400" u="sng" dirty="0">
                <a:latin typeface="Garamond" pitchFamily="18" charset="0"/>
              </a:rPr>
              <a:t> </a:t>
            </a:r>
            <a:r>
              <a:rPr lang="en-US" sz="2400" dirty="0">
                <a:latin typeface="Garamond" pitchFamily="18" charset="0"/>
              </a:rPr>
              <a:t>(SECEX) -&gt; all at the firm-level from 1998-2011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Garamond" pitchFamily="18" charset="0"/>
              </a:rPr>
              <a:t>Distinguish different forms of innovation: product, process, marketing, and organizational, plus R&amp;D and IT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Garamond" pitchFamily="18" charset="0"/>
              </a:rPr>
              <a:t>Capital stock, employment and sales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Garamond" pitchFamily="18" charset="0"/>
              </a:rPr>
              <a:t>Imports from China at the firm and at the sector level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Garamond" pitchFamily="18" charset="0"/>
            </a:endParaRPr>
          </a:p>
          <a:p>
            <a:pPr>
              <a:lnSpc>
                <a:spcPct val="150000"/>
              </a:lnSpc>
            </a:pPr>
            <a:endParaRPr lang="en-US" sz="2400" dirty="0">
              <a:latin typeface="Garamond" pitchFamily="18" charset="0"/>
            </a:endParaRPr>
          </a:p>
          <a:p>
            <a:pPr>
              <a:lnSpc>
                <a:spcPct val="150000"/>
              </a:lnSpc>
            </a:pPr>
            <a:endParaRPr lang="en-US" sz="2400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152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918939"/>
          </a:xfrm>
        </p:spPr>
        <p:txBody>
          <a:bodyPr/>
          <a:lstStyle/>
          <a:p>
            <a:pPr algn="ctr"/>
            <a:r>
              <a:rPr lang="pt-BR" dirty="0"/>
              <a:t>Inovações ao longo do Tempo</a:t>
            </a:r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412776"/>
            <a:ext cx="7488832" cy="4613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506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9715" y="404664"/>
            <a:ext cx="8568952" cy="85010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latin typeface="Garamond" pitchFamily="18" charset="0"/>
              </a:rPr>
              <a:t>Importações</a:t>
            </a:r>
            <a:r>
              <a:rPr lang="en-US" dirty="0">
                <a:latin typeface="Garamond" pitchFamily="18" charset="0"/>
              </a:rPr>
              <a:t> da China </a:t>
            </a:r>
            <a:r>
              <a:rPr lang="en-US" dirty="0" err="1">
                <a:latin typeface="Garamond" pitchFamily="18" charset="0"/>
              </a:rPr>
              <a:t>Diminuem</a:t>
            </a:r>
            <a:r>
              <a:rPr lang="en-US" dirty="0">
                <a:latin typeface="Garamond" pitchFamily="18" charset="0"/>
              </a:rPr>
              <a:t> </a:t>
            </a:r>
            <a:r>
              <a:rPr lang="en-US" dirty="0" err="1">
                <a:latin typeface="Garamond" pitchFamily="18" charset="0"/>
              </a:rPr>
              <a:t>Inovações</a:t>
            </a:r>
            <a:endParaRPr lang="en-US" dirty="0">
              <a:latin typeface="Garamond" pitchFamily="18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4847917"/>
              </p:ext>
            </p:extLst>
          </p:nvPr>
        </p:nvGraphicFramePr>
        <p:xfrm>
          <a:off x="395536" y="1412776"/>
          <a:ext cx="8136903" cy="48133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12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95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66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98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84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6153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Dependent Variables: Innovation: Organizational, Product and Process, Product or Process, Marketing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73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ORGANIZATIONAL</a:t>
                      </a:r>
                      <a:endParaRPr lang="en-US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PRODUCT AND PROCESS</a:t>
                      </a:r>
                      <a:endParaRPr lang="en-US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PRODUCT OR PROCESS</a:t>
                      </a:r>
                      <a:endParaRPr lang="en-US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MARKETING</a:t>
                      </a:r>
                      <a:endParaRPr lang="en-US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5064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(1)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(2)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(3)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(4)</a:t>
                      </a:r>
                      <a:endParaRPr lang="en-US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5064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IV-FE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IV-FE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IV-FE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IV-FE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50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1" i="1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1" i="1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1" i="1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1" i="1" u="none" strike="noStrike" dirty="0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50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Firm Size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0.0475***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0.0248***</a:t>
                      </a:r>
                      <a:endParaRPr lang="en-US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0.0464***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0.0278***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5064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-0,008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-0,00666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-0,0072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-0,00767</a:t>
                      </a:r>
                      <a:endParaRPr lang="en-US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50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R&amp;D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0.335***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1.074***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1.279***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0.377***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5064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-0,0931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-0,102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-0,0812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-0,0875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50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Physical Capital Intensity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-0,00148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0,00222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0,00158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-0,00165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5064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-0,00229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-0,00189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-0,00215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-0,00213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50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(China Imports value/Total sales) ratio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</a:rPr>
                        <a:t>-5,091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</a:rPr>
                        <a:t>-4.645*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</a:rPr>
                        <a:t>-2,952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</a:rPr>
                        <a:t>-5.909**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5064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</a:rPr>
                        <a:t>-3,14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</a:rPr>
                        <a:t>-2,808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</a:rPr>
                        <a:t>-2,804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-2,972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5064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50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Year dummies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5064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50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Observations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32.519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32.519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32.519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32.519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50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R-squared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-0,005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-0,056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0,015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-0,065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50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Number of id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11.110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11.110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11.110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11.110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50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F test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126,20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30,60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108,00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71,03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50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root MSE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0,47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0,40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0,43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0,45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50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Robust standard errors in parentheses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50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*** p&lt;0.01, ** p&lt;0.05, * p&lt;0.1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1227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52928" cy="85010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err="1">
                <a:latin typeface="Garamond" pitchFamily="18" charset="0"/>
              </a:rPr>
              <a:t>Importações</a:t>
            </a:r>
            <a:r>
              <a:rPr lang="en-US" sz="4000" dirty="0">
                <a:latin typeface="Garamond" pitchFamily="18" charset="0"/>
              </a:rPr>
              <a:t> da China </a:t>
            </a:r>
            <a:r>
              <a:rPr lang="en-US" sz="4000" dirty="0" err="1">
                <a:latin typeface="Garamond" pitchFamily="18" charset="0"/>
              </a:rPr>
              <a:t>Diminuem</a:t>
            </a:r>
            <a:r>
              <a:rPr lang="en-US" sz="4000" dirty="0">
                <a:latin typeface="Garamond" pitchFamily="18" charset="0"/>
              </a:rPr>
              <a:t> </a:t>
            </a:r>
            <a:r>
              <a:rPr lang="en-US" sz="4000" dirty="0" err="1">
                <a:latin typeface="Garamond" pitchFamily="18" charset="0"/>
              </a:rPr>
              <a:t>Inovações</a:t>
            </a:r>
            <a:endParaRPr lang="en-US" sz="4000" dirty="0">
              <a:latin typeface="Garamond" pitchFamily="18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899617"/>
              </p:ext>
            </p:extLst>
          </p:nvPr>
        </p:nvGraphicFramePr>
        <p:xfrm>
          <a:off x="467544" y="1463674"/>
          <a:ext cx="8352928" cy="46714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29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8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49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49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49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579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Dependent Variables: Innovation: Organizational, Product AND Process, Product OR Process, Marketing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ORGANIZATIONAL</a:t>
                      </a:r>
                      <a:endParaRPr lang="en-US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PRODUCT AND PROCESS</a:t>
                      </a:r>
                      <a:endParaRPr lang="en-US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PRODUCT OR PROCESS</a:t>
                      </a:r>
                      <a:endParaRPr lang="en-US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MARKETING</a:t>
                      </a:r>
                      <a:endParaRPr lang="en-US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6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(1)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(2)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(3)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(4)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6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IV-FE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IV-FE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IV-FE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IV-FE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6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1" i="1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1" i="1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1" i="1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1" i="1" u="none" strike="noStrike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6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Firm Size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0.0476***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0.0249***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0.0465***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0.0279***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6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-0,00764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-0,00627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-0,00703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-0,00711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6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R&amp;D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0.382***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1.117***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1.307***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0.431***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6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-0,0817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-0,0983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-0,0765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-0,0758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6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Physical Capital Intensity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-0,000792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0,00285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0,00198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-0,000859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6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-0,00221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-0,00185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-0,00214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-0,002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6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</a:rPr>
                        <a:t>China import competition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</a:rPr>
                        <a:t>-3.180*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</a:rPr>
                        <a:t>-2.901*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</a:rPr>
                        <a:t>-1,844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</a:rPr>
                        <a:t>-3.691**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6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</a:rPr>
                        <a:t>-1,86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</a:rPr>
                        <a:t>-1,651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</a:rPr>
                        <a:t>-1,701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-1,682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6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6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Year dummies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6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6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Observations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32.519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32.519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32.519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32.519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6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R-squared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0,05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0,011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0,037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0,024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6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Number of id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11.110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11.110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11.110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11.110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6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F test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138,90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30,92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108,30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77,54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6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root MSE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0,46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0,38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0,43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0,43</a:t>
                      </a:r>
                      <a:endParaRPr lang="en-US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8715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Aumento de Proteção </a:t>
            </a:r>
            <a:br>
              <a:rPr lang="pt-BR" dirty="0"/>
            </a:br>
            <a:r>
              <a:rPr lang="pt-BR" dirty="0"/>
              <a:t>PIS/</a:t>
            </a:r>
            <a:r>
              <a:rPr lang="pt-BR" dirty="0" err="1"/>
              <a:t>Cofins</a:t>
            </a:r>
            <a:r>
              <a:rPr lang="pt-BR" dirty="0"/>
              <a:t> sobre Importados</a:t>
            </a:r>
            <a:endParaRPr lang="en-US" dirty="0"/>
          </a:p>
        </p:txBody>
      </p:sp>
      <p:pic>
        <p:nvPicPr>
          <p:cNvPr id="4" name="Imagem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16832"/>
            <a:ext cx="7704856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32557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77813"/>
            <a:ext cx="8640960" cy="1139825"/>
          </a:xfrm>
        </p:spPr>
        <p:txBody>
          <a:bodyPr/>
          <a:lstStyle/>
          <a:p>
            <a:r>
              <a:rPr lang="pt-BR" sz="4000" dirty="0"/>
              <a:t>Proteção Tarifária Reduz Produtividade</a:t>
            </a:r>
            <a:endParaRPr lang="en-US" sz="4000" dirty="0"/>
          </a:p>
        </p:txBody>
      </p:sp>
      <p:pic>
        <p:nvPicPr>
          <p:cNvPr id="4" name="Imagem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196752"/>
            <a:ext cx="4824536" cy="540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82239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Conclusões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4674741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pt-BR" dirty="0">
                <a:latin typeface="+mj-lt"/>
              </a:rPr>
              <a:t>Produtividade estagnada no Brazil há 35 anos, apesar da melhora educacional</a:t>
            </a:r>
          </a:p>
          <a:p>
            <a:pPr marL="514350" indent="-514350">
              <a:buAutoNum type="arabicParenR"/>
            </a:pPr>
            <a:r>
              <a:rPr lang="pt-BR" dirty="0">
                <a:latin typeface="+mj-lt"/>
              </a:rPr>
              <a:t>Proteção comercial, baixa qualidade da educação, “</a:t>
            </a:r>
            <a:r>
              <a:rPr lang="pt-BR" dirty="0" err="1">
                <a:latin typeface="+mj-lt"/>
              </a:rPr>
              <a:t>misallocation</a:t>
            </a:r>
            <a:r>
              <a:rPr lang="pt-BR" dirty="0">
                <a:latin typeface="+mj-lt"/>
              </a:rPr>
              <a:t>”, mercado de trabalho regulado.</a:t>
            </a:r>
          </a:p>
          <a:p>
            <a:pPr marL="514350" indent="-514350">
              <a:buAutoNum type="arabicParenR"/>
            </a:pPr>
            <a:r>
              <a:rPr lang="pt-BR" dirty="0">
                <a:latin typeface="+mj-lt"/>
              </a:rPr>
              <a:t>Outsourcing inovações para a China</a:t>
            </a:r>
          </a:p>
          <a:p>
            <a:pPr marL="514350" indent="-514350">
              <a:buAutoNum type="arabicParenR"/>
            </a:pPr>
            <a:r>
              <a:rPr lang="pt-BR" dirty="0">
                <a:latin typeface="+mj-lt"/>
              </a:rPr>
              <a:t>Crescimento no Brasil depende de choques que favorecem trabalho não-qualificado</a:t>
            </a:r>
          </a:p>
          <a:p>
            <a:pPr marL="514350" indent="-514350">
              <a:buAutoNum type="arabicParenR"/>
            </a:pPr>
            <a:r>
              <a:rPr lang="pt-BR" dirty="0">
                <a:latin typeface="+mj-lt"/>
              </a:rPr>
              <a:t>Baixa probabilidade adoção de robôs em larga escala</a:t>
            </a:r>
          </a:p>
          <a:p>
            <a:pPr marL="514350" indent="-514350">
              <a:buAutoNum type="arabicParenR"/>
            </a:pPr>
            <a:r>
              <a:rPr lang="pt-BR" dirty="0">
                <a:latin typeface="+mj-lt"/>
              </a:rPr>
              <a:t>Se políticas não mudarem, pouco risco para emprego de trabalhadores não qualificados – Reformas?</a:t>
            </a:r>
          </a:p>
          <a:p>
            <a:pPr marL="514350" indent="-514350">
              <a:buAutoNum type="arabicParenR"/>
            </a:pPr>
            <a:endParaRPr lang="pt-BR" dirty="0">
              <a:latin typeface="+mj-lt"/>
            </a:endParaRPr>
          </a:p>
          <a:p>
            <a:pPr marL="514350" indent="-514350">
              <a:buAutoNum type="arabicParenR"/>
            </a:pPr>
            <a:endParaRPr lang="pt-B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44394417"/>
      </p:ext>
    </p:extLst>
  </p:cSld>
  <p:clrMapOvr>
    <a:masterClrMapping/>
  </p:clrMapOvr>
</p:sld>
</file>

<file path=ppt/theme/theme1.xml><?xml version="1.0" encoding="utf-8"?>
<a:theme xmlns:a="http://schemas.openxmlformats.org/drawingml/2006/main" name="Borda">
  <a:themeElements>
    <a:clrScheme name="Borda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Borda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orda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a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a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a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a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a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a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rda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rda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7994</TotalTime>
  <Words>746</Words>
  <Application>Microsoft Office PowerPoint</Application>
  <PresentationFormat>Apresentação na tela (4:3)</PresentationFormat>
  <Paragraphs>255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6" baseType="lpstr">
      <vt:lpstr>Arial</vt:lpstr>
      <vt:lpstr>Calibri</vt:lpstr>
      <vt:lpstr>Garamond</vt:lpstr>
      <vt:lpstr>Times New Roman</vt:lpstr>
      <vt:lpstr>Verdana</vt:lpstr>
      <vt:lpstr>Wingdings</vt:lpstr>
      <vt:lpstr>Borda</vt:lpstr>
      <vt:lpstr>Effects of AI and Robotics  on the Future of Employment</vt:lpstr>
      <vt:lpstr>Number of Multipurpose Industrial Robots per 10,000 workers</vt:lpstr>
      <vt:lpstr>Apresentação do PowerPoint</vt:lpstr>
      <vt:lpstr>Apresentação do PowerPoint</vt:lpstr>
      <vt:lpstr>Apresentação do PowerPoint</vt:lpstr>
      <vt:lpstr>Apresentação do PowerPoint</vt:lpstr>
      <vt:lpstr>Aprendizado e Inovações</vt:lpstr>
      <vt:lpstr>Apresentação do PowerPoint</vt:lpstr>
      <vt:lpstr>Apresentação do PowerPoint</vt:lpstr>
      <vt:lpstr>China Shock Hits Brazil</vt:lpstr>
      <vt:lpstr>China Shock</vt:lpstr>
      <vt:lpstr>China Shock</vt:lpstr>
      <vt:lpstr>DATASETS</vt:lpstr>
      <vt:lpstr>Inovações ao longo do Tempo</vt:lpstr>
      <vt:lpstr>Importações da China Diminuem Inovações</vt:lpstr>
      <vt:lpstr>Importações da China Diminuem Inovações</vt:lpstr>
      <vt:lpstr>Aumento de Proteção  PIS/Cofins sobre Importados</vt:lpstr>
      <vt:lpstr>Proteção Tarifária Reduz Produtividade</vt:lpstr>
      <vt:lpstr>Conclusões</vt:lpstr>
    </vt:vector>
  </TitlesOfParts>
  <Company>FIPE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Educação e Distribuição de Renda no Brasil</dc:title>
  <dc:creator>Naercio</dc:creator>
  <cp:lastModifiedBy>Naercio Menezes Filho</cp:lastModifiedBy>
  <cp:revision>433</cp:revision>
  <dcterms:created xsi:type="dcterms:W3CDTF">2004-08-11T12:46:16Z</dcterms:created>
  <dcterms:modified xsi:type="dcterms:W3CDTF">2017-10-29T20:34:12Z</dcterms:modified>
</cp:coreProperties>
</file>